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6" r:id="rId1"/>
  </p:sldMasterIdLst>
  <p:notesMasterIdLst>
    <p:notesMasterId r:id="rId35"/>
  </p:notesMasterIdLst>
  <p:sldIdLst>
    <p:sldId id="258" r:id="rId2"/>
    <p:sldId id="378" r:id="rId3"/>
    <p:sldId id="409" r:id="rId4"/>
    <p:sldId id="395" r:id="rId5"/>
    <p:sldId id="396" r:id="rId6"/>
    <p:sldId id="397" r:id="rId7"/>
    <p:sldId id="398" r:id="rId8"/>
    <p:sldId id="399" r:id="rId9"/>
    <p:sldId id="400" r:id="rId10"/>
    <p:sldId id="401" r:id="rId11"/>
    <p:sldId id="402" r:id="rId12"/>
    <p:sldId id="403" r:id="rId13"/>
    <p:sldId id="404" r:id="rId14"/>
    <p:sldId id="405" r:id="rId15"/>
    <p:sldId id="406" r:id="rId16"/>
    <p:sldId id="338" r:id="rId17"/>
    <p:sldId id="408" r:id="rId18"/>
    <p:sldId id="407" r:id="rId19"/>
    <p:sldId id="270" r:id="rId20"/>
    <p:sldId id="380" r:id="rId21"/>
    <p:sldId id="387" r:id="rId22"/>
    <p:sldId id="391" r:id="rId23"/>
    <p:sldId id="392" r:id="rId24"/>
    <p:sldId id="393" r:id="rId25"/>
    <p:sldId id="288" r:id="rId26"/>
    <p:sldId id="289" r:id="rId27"/>
    <p:sldId id="290" r:id="rId28"/>
    <p:sldId id="292" r:id="rId29"/>
    <p:sldId id="410" r:id="rId30"/>
    <p:sldId id="411" r:id="rId31"/>
    <p:sldId id="412" r:id="rId32"/>
    <p:sldId id="413" r:id="rId33"/>
    <p:sldId id="414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7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/>
    <p:restoredTop sz="79725"/>
  </p:normalViewPr>
  <p:slideViewPr>
    <p:cSldViewPr>
      <p:cViewPr varScale="1">
        <p:scale>
          <a:sx n="117" d="100"/>
          <a:sy n="117" d="100"/>
        </p:scale>
        <p:origin x="784" y="16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58EF9E-F90D-3644-932C-1F90C8EF183B}" type="datetimeFigureOut">
              <a:rPr kumimoji="1" lang="ko-KR" altLang="en-US" smtClean="0"/>
              <a:t>2025. 3. 19.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5CD10E-49FF-8C40-B7F3-CA6239B459A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47191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8788" y="720725"/>
            <a:ext cx="6399212" cy="3600450"/>
          </a:xfrm>
          <a:ln/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ko-KR" dirty="0"/>
              <a:t>Transformations</a:t>
            </a:r>
            <a:r>
              <a:rPr lang="ko-KR" altLang="en-US" dirty="0"/>
              <a:t>에 대한 강의 시작하겠습니다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eaLnBrk="1" hangingPunct="1"/>
            <a:endParaRPr lang="en-US" altLang="ko-KR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fld id="{3A0F5561-95EA-4E98-8993-BD80966AED35}" type="slidenum">
              <a:rPr lang="en-US" sz="1300" b="0" smtClean="0"/>
              <a:pPr eaLnBrk="1" hangingPunct="1"/>
              <a:t>1</a:t>
            </a:fld>
            <a:endParaRPr lang="en-US" sz="1300" b="0"/>
          </a:p>
        </p:txBody>
      </p:sp>
    </p:spTree>
    <p:extLst>
      <p:ext uri="{BB962C8B-B14F-4D97-AF65-F5344CB8AC3E}">
        <p14:creationId xmlns:p14="http://schemas.microsoft.com/office/powerpoint/2010/main" val="2224035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theta</a:t>
            </a:r>
            <a:r>
              <a:rPr kumimoji="1" lang="ko-KR" altLang="en-US" dirty="0"/>
              <a:t>만큼 회전하는 </a:t>
            </a:r>
            <a:r>
              <a:rPr kumimoji="1" lang="en-US" altLang="ko-KR" dirty="0"/>
              <a:t>rotation transformation R(theta)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x,y</a:t>
            </a:r>
            <a:r>
              <a:rPr kumimoji="1" lang="en-US" altLang="ko-KR" dirty="0"/>
              <a:t>)</a:t>
            </a:r>
            <a:r>
              <a:rPr kumimoji="1" lang="ko-KR" altLang="en-US" dirty="0"/>
              <a:t>에 적용하여 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x',y</a:t>
            </a:r>
            <a:r>
              <a:rPr kumimoji="1" lang="en-US" altLang="ko-KR" dirty="0"/>
              <a:t>') </a:t>
            </a:r>
            <a:r>
              <a:rPr kumimoji="1" lang="ko-KR" altLang="en-US" dirty="0"/>
              <a:t>얻었다고 합시다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이제 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x',y</a:t>
            </a:r>
            <a:r>
              <a:rPr kumimoji="1" lang="en-US" altLang="ko-KR" dirty="0"/>
              <a:t>') </a:t>
            </a:r>
            <a:r>
              <a:rPr kumimoji="1" lang="ko-KR" altLang="en-US" dirty="0"/>
              <a:t>에서 다시 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x,y</a:t>
            </a:r>
            <a:r>
              <a:rPr kumimoji="1" lang="en-US" altLang="ko-KR" dirty="0"/>
              <a:t>)</a:t>
            </a:r>
            <a:r>
              <a:rPr kumimoji="1" lang="ko-KR" altLang="en-US" dirty="0"/>
              <a:t>로 돌아가는 역회전 </a:t>
            </a:r>
            <a:r>
              <a:rPr kumimoji="1" lang="en-US" altLang="ko-KR" dirty="0"/>
              <a:t>transformation R^(-1)(theta) </a:t>
            </a:r>
            <a:r>
              <a:rPr kumimoji="1" lang="ko-KR" altLang="en-US" dirty="0"/>
              <a:t>에 대해 보겠습니다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개념적으로 </a:t>
            </a:r>
            <a:r>
              <a:rPr kumimoji="1" lang="en-US" altLang="ko-KR" dirty="0"/>
              <a:t>R^(-1)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R(-theta)</a:t>
            </a:r>
            <a:r>
              <a:rPr kumimoji="1" lang="ko-KR" altLang="en-US" dirty="0"/>
              <a:t>와 같습니다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theta</a:t>
            </a:r>
            <a:r>
              <a:rPr kumimoji="1" lang="ko-KR" altLang="en-US" dirty="0"/>
              <a:t>만큼 회전한 후</a:t>
            </a:r>
            <a:r>
              <a:rPr kumimoji="1" lang="en-US" altLang="ko-KR" dirty="0"/>
              <a:t>, </a:t>
            </a:r>
            <a:r>
              <a:rPr kumimoji="1" lang="ko-KR" altLang="en-US" dirty="0"/>
              <a:t>원래의 </a:t>
            </a:r>
            <a:r>
              <a:rPr kumimoji="1" lang="en-US" altLang="ko-KR" dirty="0"/>
              <a:t>position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다시 돌아가는 회전은 </a:t>
            </a:r>
            <a:r>
              <a:rPr kumimoji="1" lang="en-US" altLang="ko-KR" dirty="0"/>
              <a:t>-theta</a:t>
            </a:r>
            <a:r>
              <a:rPr kumimoji="1" lang="ko-KR" altLang="en-US" dirty="0"/>
              <a:t>만큼 회전하는 것입니다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우리가 </a:t>
            </a:r>
            <a:r>
              <a:rPr kumimoji="1" lang="en-US" altLang="ko-KR" dirty="0"/>
              <a:t>x, y, z</a:t>
            </a:r>
            <a:r>
              <a:rPr kumimoji="1" lang="ko-KR" altLang="en-US" dirty="0"/>
              <a:t>축에 관한 </a:t>
            </a:r>
            <a:r>
              <a:rPr kumimoji="1" lang="en-US" altLang="ko-KR" dirty="0"/>
              <a:t>rotation</a:t>
            </a:r>
            <a:r>
              <a:rPr kumimoji="1" lang="ko-KR" altLang="en-US" dirty="0"/>
              <a:t>들에서 </a:t>
            </a:r>
            <a:r>
              <a:rPr kumimoji="1" lang="en-US" altLang="ko-KR" dirty="0"/>
              <a:t>cos(theta)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sin(theta)</a:t>
            </a:r>
            <a:r>
              <a:rPr kumimoji="1" lang="ko-KR" altLang="en-US" dirty="0"/>
              <a:t>값들을 사용했었습니다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식의 </a:t>
            </a:r>
            <a:r>
              <a:rPr kumimoji="1" lang="en-US" altLang="ko-KR" dirty="0"/>
              <a:t>theta</a:t>
            </a:r>
            <a:r>
              <a:rPr kumimoji="1" lang="ko-KR" altLang="en-US" dirty="0"/>
              <a:t>대신에 </a:t>
            </a:r>
            <a:r>
              <a:rPr kumimoji="1" lang="en-US" altLang="ko-KR" dirty="0"/>
              <a:t>-theta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넣어주면</a:t>
            </a:r>
            <a:r>
              <a:rPr kumimoji="1" lang="en-US" altLang="ko-KR" dirty="0"/>
              <a:t>, cos(-theta)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cos(theta)</a:t>
            </a:r>
            <a:r>
              <a:rPr kumimoji="1" lang="ko-KR" altLang="en-US" dirty="0"/>
              <a:t>와 같고</a:t>
            </a:r>
            <a:r>
              <a:rPr kumimoji="1" lang="en-US" altLang="ko-KR" dirty="0"/>
              <a:t>, sin(-theta)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-sin(theta) </a:t>
            </a:r>
            <a:r>
              <a:rPr kumimoji="1" lang="ko-KR" altLang="en-US" dirty="0"/>
              <a:t>와 같습니다 </a:t>
            </a:r>
            <a:r>
              <a:rPr kumimoji="1" lang="en-US" altLang="ko-KR" dirty="0"/>
              <a:t>(</a:t>
            </a:r>
            <a:r>
              <a:rPr kumimoji="1" lang="ko-KR" altLang="en-US" dirty="0"/>
              <a:t>이 것도 </a:t>
            </a:r>
            <a:r>
              <a:rPr kumimoji="1" lang="en-US" altLang="ko-KR" dirty="0"/>
              <a:t>sin, cos </a:t>
            </a:r>
            <a:r>
              <a:rPr kumimoji="1" lang="ko-KR" altLang="en-US" dirty="0"/>
              <a:t>공식들 중의 하나 입니다</a:t>
            </a:r>
            <a:r>
              <a:rPr kumimoji="1" lang="en-US" altLang="ko-KR" dirty="0"/>
              <a:t>).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그러니까 </a:t>
            </a:r>
            <a:r>
              <a:rPr kumimoji="1" lang="en-US" altLang="ko-KR" dirty="0"/>
              <a:t>R(-theta)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matrix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R(theta)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약간 바꾸어 쉽게 구할 수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다른 의미로 </a:t>
            </a:r>
            <a:r>
              <a:rPr kumimoji="1" lang="en-US" altLang="ko-KR" dirty="0"/>
              <a:t>R^(-1)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R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역행렬입니다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실제로 </a:t>
            </a:r>
            <a:r>
              <a:rPr kumimoji="1" lang="en-US" altLang="ko-KR" dirty="0"/>
              <a:t>R^(-1)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구해보면</a:t>
            </a:r>
            <a:r>
              <a:rPr kumimoji="1" lang="en-US" altLang="ko-KR" dirty="0"/>
              <a:t>, R^T</a:t>
            </a:r>
            <a:r>
              <a:rPr kumimoji="1" lang="ko-KR" altLang="en-US" dirty="0"/>
              <a:t>와 같게 나옵니다</a:t>
            </a:r>
            <a:r>
              <a:rPr kumimoji="1" lang="en-US" altLang="ko-KR" dirty="0"/>
              <a:t>. matrix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transpose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matrix</a:t>
            </a:r>
            <a:r>
              <a:rPr kumimoji="1" lang="ko-KR" altLang="en-US" dirty="0"/>
              <a:t>의 행과 열을 서로 바꾸는 </a:t>
            </a:r>
            <a:r>
              <a:rPr kumimoji="1" lang="en-US" altLang="ko-KR" dirty="0"/>
              <a:t>operation</a:t>
            </a:r>
            <a:r>
              <a:rPr kumimoji="1" lang="ko-KR" altLang="en-US" dirty="0"/>
              <a:t>을 말합니다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정리해보면</a:t>
            </a:r>
            <a:r>
              <a:rPr kumimoji="1" lang="en-US" altLang="ko-KR" dirty="0"/>
              <a:t>, R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(</a:t>
            </a:r>
            <a:r>
              <a:rPr kumimoji="1" lang="ko-KR" altLang="en-US" dirty="0"/>
              <a:t>여기서는 예로 </a:t>
            </a:r>
            <a:r>
              <a:rPr kumimoji="1" lang="en-US" altLang="ko-KR" dirty="0"/>
              <a:t>Rz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사용함</a:t>
            </a:r>
            <a:r>
              <a:rPr kumimoji="1" lang="en-US" altLang="ko-KR" dirty="0"/>
              <a:t>) </a:t>
            </a:r>
            <a:r>
              <a:rPr kumimoji="1" lang="ko-KR" altLang="en-US" dirty="0" err="1"/>
              <a:t>주어졌을때</a:t>
            </a:r>
            <a:r>
              <a:rPr kumimoji="1" lang="en-US" altLang="ko-KR" dirty="0"/>
              <a:t>, R^(-1)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R(-theta), R^T</a:t>
            </a:r>
            <a:r>
              <a:rPr kumimoji="1" lang="ko-KR" altLang="en-US" dirty="0"/>
              <a:t>와 모두 같고 이 식과 같이 표현됩니다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931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Transformation</a:t>
            </a:r>
            <a:r>
              <a:rPr kumimoji="1" lang="ko-KR" altLang="en-US" dirty="0"/>
              <a:t>중에 </a:t>
            </a:r>
            <a:r>
              <a:rPr kumimoji="1" lang="en" altLang="ko-KR" dirty="0"/>
              <a:t>rotation</a:t>
            </a:r>
            <a:r>
              <a:rPr kumimoji="1" lang="ko-KR" altLang="en-US" dirty="0"/>
              <a:t>과 </a:t>
            </a:r>
            <a:r>
              <a:rPr kumimoji="1" lang="en" altLang="ko-KR" dirty="0"/>
              <a:t>translation</a:t>
            </a:r>
            <a:r>
              <a:rPr kumimoji="1" lang="ko-KR" altLang="en-US" dirty="0"/>
              <a:t>은 </a:t>
            </a:r>
            <a:r>
              <a:rPr kumimoji="1" lang="en" altLang="ko-KR" dirty="0"/>
              <a:t>rigid transformation </a:t>
            </a:r>
            <a:r>
              <a:rPr kumimoji="1" lang="ko-KR" altLang="en-US" dirty="0"/>
              <a:t>또는 </a:t>
            </a:r>
            <a:r>
              <a:rPr kumimoji="1" lang="en" altLang="ko-KR" dirty="0"/>
              <a:t>rigid-body transformation</a:t>
            </a:r>
            <a:r>
              <a:rPr kumimoji="1" lang="ko-KR" altLang="en-US" dirty="0"/>
              <a:t>이라 부릅니다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 의미는 </a:t>
            </a:r>
            <a:r>
              <a:rPr kumimoji="1" lang="en" altLang="ko-KR" dirty="0"/>
              <a:t>rotation</a:t>
            </a:r>
            <a:r>
              <a:rPr kumimoji="1" lang="ko-KR" altLang="en-US" dirty="0"/>
              <a:t>과 </a:t>
            </a:r>
            <a:r>
              <a:rPr kumimoji="1" lang="en" altLang="ko-KR" dirty="0"/>
              <a:t>translation</a:t>
            </a:r>
            <a:r>
              <a:rPr kumimoji="1" lang="ko-KR" altLang="en-US" dirty="0"/>
              <a:t>의 경우 어떤 순서로 얼마나 반복하는지에 상관없이 </a:t>
            </a:r>
            <a:r>
              <a:rPr kumimoji="1" lang="en" altLang="ko-KR" dirty="0"/>
              <a:t>transform</a:t>
            </a:r>
            <a:r>
              <a:rPr kumimoji="1" lang="ko-KR" altLang="en-US" dirty="0"/>
              <a:t>하는 </a:t>
            </a:r>
            <a:r>
              <a:rPr kumimoji="1" lang="en" altLang="ko-KR" dirty="0"/>
              <a:t>object</a:t>
            </a:r>
            <a:r>
              <a:rPr kumimoji="1" lang="ko-KR" altLang="en-US" dirty="0"/>
              <a:t>의 모양이나 </a:t>
            </a:r>
            <a:r>
              <a:rPr kumimoji="1" lang="en" altLang="ko-KR" dirty="0"/>
              <a:t>size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바꾸지 않기 때문입니다</a:t>
            </a:r>
            <a:r>
              <a:rPr kumimoji="1" lang="en-US" altLang="ko-KR" dirty="0"/>
              <a:t>. 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" altLang="ko-KR" dirty="0"/>
              <a:t>Rigid transformation</a:t>
            </a:r>
            <a:r>
              <a:rPr kumimoji="1" lang="ko-KR" altLang="en-US" dirty="0"/>
              <a:t>은 다만 </a:t>
            </a:r>
            <a:r>
              <a:rPr kumimoji="1" lang="en" altLang="ko-KR" dirty="0"/>
              <a:t>object</a:t>
            </a:r>
            <a:r>
              <a:rPr kumimoji="1" lang="ko-KR" altLang="en-US" dirty="0"/>
              <a:t>의 </a:t>
            </a:r>
            <a:r>
              <a:rPr kumimoji="1" lang="en" altLang="ko-KR" dirty="0"/>
              <a:t>location</a:t>
            </a:r>
            <a:r>
              <a:rPr kumimoji="1" lang="ko-KR" altLang="en-US" dirty="0"/>
              <a:t>과 </a:t>
            </a:r>
            <a:r>
              <a:rPr kumimoji="1" lang="en" altLang="ko-KR" dirty="0"/>
              <a:t>orientation</a:t>
            </a:r>
            <a:r>
              <a:rPr kumimoji="1" lang="ko-KR" altLang="en-US" dirty="0"/>
              <a:t>을 바꿀 뿐입니다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그림에서 보면</a:t>
            </a:r>
            <a:r>
              <a:rPr kumimoji="1" lang="en" altLang="ko-KR" dirty="0"/>
              <a:t>reflection transformation</a:t>
            </a:r>
            <a:r>
              <a:rPr kumimoji="1" lang="ko-KR" altLang="en-US" dirty="0"/>
              <a:t>도 </a:t>
            </a:r>
            <a:r>
              <a:rPr kumimoji="1" lang="en" altLang="ko-KR" dirty="0"/>
              <a:t>rigid transformation</a:t>
            </a:r>
            <a:r>
              <a:rPr kumimoji="1" lang="ko-KR" altLang="en-US" dirty="0"/>
              <a:t>에 속합니다</a:t>
            </a:r>
            <a:r>
              <a:rPr kumimoji="1" lang="en-US" altLang="ko-KR" dirty="0"/>
              <a:t>. </a:t>
            </a:r>
            <a:r>
              <a:rPr kumimoji="1" lang="en" altLang="ko-KR" dirty="0"/>
              <a:t>reflection</a:t>
            </a:r>
            <a:r>
              <a:rPr kumimoji="1" lang="ko-KR" altLang="en-US" dirty="0"/>
              <a:t>은 어떤 기준 축을 중심으로 </a:t>
            </a:r>
            <a:r>
              <a:rPr kumimoji="1" lang="en" altLang="ko-KR" dirty="0"/>
              <a:t>object</a:t>
            </a:r>
            <a:r>
              <a:rPr kumimoji="1" lang="ko-KR" altLang="en-US" dirty="0"/>
              <a:t>를 거울에 비추듯 반영하는 </a:t>
            </a:r>
            <a:r>
              <a:rPr kumimoji="1" lang="en" altLang="ko-KR" dirty="0"/>
              <a:t>transformation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반면에 </a:t>
            </a:r>
            <a:r>
              <a:rPr kumimoji="1" lang="en" altLang="ko-KR" dirty="0"/>
              <a:t>non-rigid transformation</a:t>
            </a:r>
            <a:r>
              <a:rPr kumimoji="1" lang="ko-KR" altLang="en-US" dirty="0"/>
              <a:t>의 경우 물체의 크기를 바꿀 수도 있고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찌그러뜨린다든지</a:t>
            </a:r>
            <a:r>
              <a:rPr kumimoji="1" lang="ko-KR" altLang="en-US" dirty="0"/>
              <a:t> 해서</a:t>
            </a:r>
            <a:r>
              <a:rPr kumimoji="1" lang="en-US" altLang="ko-KR" dirty="0"/>
              <a:t>, </a:t>
            </a:r>
            <a:r>
              <a:rPr kumimoji="1" lang="ko-KR" altLang="en-US" dirty="0"/>
              <a:t>물체의 모양 자체를 바꿀 수도 있습니다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237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R" dirty="0"/>
              <a:t>Scaling</a:t>
            </a:r>
            <a:r>
              <a:rPr kumimoji="1" lang="ko-KR" altLang="en-US" dirty="0"/>
              <a:t>은 물체의 크기를 변화시키는 </a:t>
            </a:r>
            <a:r>
              <a:rPr kumimoji="1" lang="en" altLang="ko-KR" dirty="0"/>
              <a:t>transformation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물체의 크기를 모든 축에 따라 일정하게 바꾸는 </a:t>
            </a:r>
            <a:r>
              <a:rPr kumimoji="1" lang="en" altLang="ko-KR" dirty="0"/>
              <a:t>uniform scaling</a:t>
            </a:r>
            <a:r>
              <a:rPr kumimoji="1" lang="ko-KR" altLang="en-US" dirty="0"/>
              <a:t>도 가능하고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축 방향에 따라서 통일되지 않은 크기로 변화시키는 </a:t>
            </a:r>
            <a:r>
              <a:rPr kumimoji="1" lang="en" altLang="ko-KR" dirty="0"/>
              <a:t>non-uniform scaling</a:t>
            </a:r>
            <a:r>
              <a:rPr kumimoji="1" lang="ko-KR" altLang="en-US" dirty="0"/>
              <a:t>도 가능합니다</a:t>
            </a:r>
            <a:r>
              <a:rPr kumimoji="1" lang="en-US" altLang="ko-KR" dirty="0"/>
              <a:t>. </a:t>
            </a:r>
          </a:p>
          <a:p>
            <a:r>
              <a:rPr kumimoji="1" lang="en" altLang="ko-KR" dirty="0"/>
              <a:t>Scaling</a:t>
            </a:r>
            <a:r>
              <a:rPr kumimoji="1" lang="ko-KR" altLang="en-US" dirty="0"/>
              <a:t>은 </a:t>
            </a:r>
            <a:r>
              <a:rPr kumimoji="1" lang="en" altLang="ko-KR" dirty="0"/>
              <a:t>non-rigid transformation</a:t>
            </a:r>
            <a:r>
              <a:rPr kumimoji="1" lang="ko-KR" altLang="en-US" dirty="0"/>
              <a:t>의 한 종류 입니다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425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Scaling</a:t>
            </a:r>
            <a:r>
              <a:rPr kumimoji="1" lang="ko-KR" altLang="en-US" dirty="0"/>
              <a:t>은 원점으로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</a:t>
            </a:r>
            <a:r>
              <a:rPr kumimoji="1" lang="en" altLang="ko-KR" dirty="0"/>
              <a:t>point (x, y, z) </a:t>
            </a:r>
            <a:r>
              <a:rPr kumimoji="1" lang="ko-KR" altLang="en-US" dirty="0"/>
              <a:t>까지의 거리를 바꾸는 것으로 생각할 수 있습니다</a:t>
            </a:r>
            <a:r>
              <a:rPr kumimoji="1" lang="en-US" altLang="ko-KR" dirty="0"/>
              <a:t>. </a:t>
            </a:r>
            <a:r>
              <a:rPr kumimoji="1" lang="en" altLang="ko-KR" dirty="0"/>
              <a:t>x</a:t>
            </a:r>
            <a:r>
              <a:rPr kumimoji="1" lang="ko-KR" altLang="en-US" dirty="0"/>
              <a:t>까지의 거리를 </a:t>
            </a:r>
            <a:r>
              <a:rPr kumimoji="1" lang="en" altLang="ko-KR" dirty="0" err="1"/>
              <a:t>beta_x</a:t>
            </a:r>
            <a:r>
              <a:rPr kumimoji="1" lang="en" altLang="ko-KR" dirty="0"/>
              <a:t> </a:t>
            </a:r>
            <a:r>
              <a:rPr kumimoji="1" lang="ko-KR" altLang="en-US" dirty="0"/>
              <a:t>배 만큼</a:t>
            </a:r>
            <a:r>
              <a:rPr kumimoji="1" lang="en-US" altLang="ko-KR" dirty="0"/>
              <a:t>, </a:t>
            </a:r>
            <a:r>
              <a:rPr kumimoji="1" lang="en" altLang="ko-KR" dirty="0"/>
              <a:t>y</a:t>
            </a:r>
            <a:r>
              <a:rPr kumimoji="1" lang="ko-KR" altLang="en-US" dirty="0"/>
              <a:t>까지의 거리는 </a:t>
            </a:r>
            <a:r>
              <a:rPr kumimoji="1" lang="en" altLang="ko-KR" dirty="0" err="1"/>
              <a:t>beta_y</a:t>
            </a:r>
            <a:r>
              <a:rPr kumimoji="1" lang="en" altLang="ko-KR" dirty="0"/>
              <a:t> </a:t>
            </a:r>
            <a:r>
              <a:rPr kumimoji="1" lang="ko-KR" altLang="en-US" dirty="0"/>
              <a:t>배 만큼</a:t>
            </a:r>
            <a:r>
              <a:rPr kumimoji="1" lang="en-US" altLang="ko-KR" dirty="0"/>
              <a:t>, </a:t>
            </a:r>
            <a:r>
              <a:rPr kumimoji="1" lang="en" altLang="ko-KR" dirty="0"/>
              <a:t>z</a:t>
            </a:r>
            <a:r>
              <a:rPr kumimoji="1" lang="ko-KR" altLang="en-US" dirty="0"/>
              <a:t>까지의 거리를 </a:t>
            </a:r>
            <a:r>
              <a:rPr kumimoji="1" lang="en" altLang="ko-KR" dirty="0" err="1"/>
              <a:t>beta_z</a:t>
            </a:r>
            <a:r>
              <a:rPr kumimoji="1" lang="en" altLang="ko-KR" dirty="0"/>
              <a:t> </a:t>
            </a:r>
            <a:r>
              <a:rPr kumimoji="1" lang="ko-KR" altLang="en-US" dirty="0"/>
              <a:t>배 만큼 바꾸는 식은 이와 같습니다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여기서 </a:t>
            </a:r>
            <a:r>
              <a:rPr kumimoji="1" lang="en-US" altLang="ko-KR" dirty="0"/>
              <a:t>(</a:t>
            </a:r>
            <a:r>
              <a:rPr kumimoji="1" lang="en" altLang="ko-KR" dirty="0" err="1"/>
              <a:t>beta_x</a:t>
            </a:r>
            <a:r>
              <a:rPr kumimoji="1" lang="en" altLang="ko-KR" dirty="0"/>
              <a:t>, </a:t>
            </a:r>
            <a:r>
              <a:rPr kumimoji="1" lang="en" altLang="ko-KR" dirty="0" err="1"/>
              <a:t>beta_y</a:t>
            </a:r>
            <a:r>
              <a:rPr kumimoji="1" lang="en" altLang="ko-KR" dirty="0"/>
              <a:t>, </a:t>
            </a:r>
            <a:r>
              <a:rPr kumimoji="1" lang="en" altLang="ko-KR" dirty="0" err="1"/>
              <a:t>beta_z</a:t>
            </a:r>
            <a:r>
              <a:rPr kumimoji="1" lang="en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scaling factor</a:t>
            </a:r>
            <a:r>
              <a:rPr kumimoji="1" lang="ko-KR" altLang="en-US" dirty="0"/>
              <a:t>라 부릅니다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예를 들면 </a:t>
            </a:r>
            <a:r>
              <a:rPr kumimoji="1" lang="en" altLang="ko-KR" dirty="0" err="1"/>
              <a:t>beta_x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0.5</a:t>
            </a:r>
            <a:r>
              <a:rPr kumimoji="1" lang="ko-KR" altLang="en-US" dirty="0"/>
              <a:t>로 하면</a:t>
            </a:r>
            <a:r>
              <a:rPr kumimoji="1" lang="en-US" altLang="ko-KR" dirty="0"/>
              <a:t>, </a:t>
            </a:r>
            <a:r>
              <a:rPr kumimoji="1" lang="en" altLang="ko-KR" dirty="0"/>
              <a:t>x</a:t>
            </a:r>
            <a:r>
              <a:rPr kumimoji="1" lang="ko-KR" altLang="en-US" dirty="0"/>
              <a:t>방향의 거리는 원래 거리의 반이 될 것입니다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만일 </a:t>
            </a:r>
            <a:r>
              <a:rPr kumimoji="1" lang="en" altLang="ko-KR" dirty="0" err="1"/>
              <a:t>beta_x</a:t>
            </a:r>
            <a:r>
              <a:rPr kumimoji="1" lang="en" altLang="ko-KR" dirty="0"/>
              <a:t>, </a:t>
            </a:r>
            <a:r>
              <a:rPr kumimoji="1" lang="en" altLang="ko-KR" dirty="0" err="1"/>
              <a:t>beta_y</a:t>
            </a:r>
            <a:r>
              <a:rPr kumimoji="1" lang="en" altLang="ko-KR" dirty="0"/>
              <a:t>, </a:t>
            </a:r>
            <a:r>
              <a:rPr kumimoji="1" lang="en" altLang="ko-KR" dirty="0" err="1"/>
              <a:t>beta_z</a:t>
            </a:r>
            <a:r>
              <a:rPr kumimoji="1" lang="ko-KR" altLang="en-US" dirty="0"/>
              <a:t>가 모두 같은 값이면 </a:t>
            </a:r>
            <a:r>
              <a:rPr kumimoji="1" lang="en" altLang="ko-KR" dirty="0"/>
              <a:t>uniform scaling</a:t>
            </a:r>
            <a:r>
              <a:rPr kumimoji="1" lang="ko-KR" altLang="en-US" dirty="0"/>
              <a:t>이 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같지 않으면 </a:t>
            </a:r>
            <a:r>
              <a:rPr kumimoji="1" lang="en" altLang="ko-KR" dirty="0"/>
              <a:t>non-uniform scaling</a:t>
            </a:r>
            <a:r>
              <a:rPr kumimoji="1" lang="ko-KR" altLang="en-US" dirty="0"/>
              <a:t>이 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이처럼 </a:t>
            </a:r>
            <a:r>
              <a:rPr kumimoji="1" lang="en" altLang="ko-KR" dirty="0"/>
              <a:t>p' = </a:t>
            </a:r>
            <a:r>
              <a:rPr kumimoji="1" lang="en" altLang="ko-KR" dirty="0" err="1"/>
              <a:t>Sp</a:t>
            </a:r>
            <a:r>
              <a:rPr kumimoji="1" lang="en" altLang="ko-KR" dirty="0"/>
              <a:t> </a:t>
            </a:r>
            <a:r>
              <a:rPr kumimoji="1" lang="ko-KR" altLang="en-US" dirty="0"/>
              <a:t>와 같이 </a:t>
            </a:r>
            <a:r>
              <a:rPr kumimoji="1" lang="en" altLang="ko-KR" dirty="0"/>
              <a:t>scaling transformation</a:t>
            </a:r>
            <a:r>
              <a:rPr kumimoji="1" lang="ko-KR" altLang="en-US" dirty="0"/>
              <a:t>을 나타낼 때</a:t>
            </a:r>
            <a:r>
              <a:rPr kumimoji="1" lang="en-US" altLang="ko-KR" dirty="0"/>
              <a:t>, </a:t>
            </a:r>
            <a:r>
              <a:rPr kumimoji="1" lang="en" altLang="ko-KR" dirty="0"/>
              <a:t>matrix S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4</a:t>
            </a:r>
            <a:r>
              <a:rPr kumimoji="1" lang="en" altLang="ko-KR" dirty="0"/>
              <a:t>x4</a:t>
            </a:r>
            <a:r>
              <a:rPr kumimoji="1" lang="ko-KR" altLang="en-US" dirty="0"/>
              <a:t>의 </a:t>
            </a:r>
            <a:r>
              <a:rPr kumimoji="1" lang="en" altLang="ko-KR" dirty="0"/>
              <a:t>scaling matrix </a:t>
            </a:r>
            <a:r>
              <a:rPr kumimoji="1" lang="ko-KR" altLang="en-US" dirty="0"/>
              <a:t>이며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위의 식과 같습니다</a:t>
            </a:r>
            <a:r>
              <a:rPr kumimoji="1" lang="en-US" altLang="ko-KR" dirty="0"/>
              <a:t>. </a:t>
            </a:r>
            <a:r>
              <a:rPr kumimoji="1" lang="en" altLang="ko-KR" dirty="0"/>
              <a:t>Scaling matrix</a:t>
            </a:r>
            <a:r>
              <a:rPr kumimoji="1" lang="ko-KR" altLang="en-US" dirty="0"/>
              <a:t>의 대각선 원소들에 </a:t>
            </a:r>
            <a:r>
              <a:rPr kumimoji="1" lang="en" altLang="ko-KR" dirty="0" err="1"/>
              <a:t>beta_x</a:t>
            </a:r>
            <a:r>
              <a:rPr kumimoji="1" lang="en" altLang="ko-KR" dirty="0"/>
              <a:t>, </a:t>
            </a:r>
            <a:r>
              <a:rPr kumimoji="1" lang="en" altLang="ko-KR" dirty="0" err="1"/>
              <a:t>beta_y</a:t>
            </a:r>
            <a:r>
              <a:rPr kumimoji="1" lang="en" altLang="ko-KR" dirty="0"/>
              <a:t>, </a:t>
            </a:r>
            <a:r>
              <a:rPr kumimoji="1" lang="en" altLang="ko-KR" dirty="0" err="1"/>
              <a:t>beta_z</a:t>
            </a:r>
            <a:r>
              <a:rPr kumimoji="1" lang="ko-KR" altLang="en-US" dirty="0"/>
              <a:t>가 위치 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0137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R" dirty="0"/>
              <a:t>(x, y)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en" altLang="ko-KR" dirty="0" err="1"/>
              <a:t>beta_x</a:t>
            </a:r>
            <a:r>
              <a:rPr kumimoji="1" lang="en" altLang="ko-KR" dirty="0"/>
              <a:t>, </a:t>
            </a:r>
            <a:r>
              <a:rPr kumimoji="1" lang="en" altLang="ko-KR" dirty="0" err="1"/>
              <a:t>beta_y</a:t>
            </a:r>
            <a:r>
              <a:rPr kumimoji="1" lang="en" altLang="ko-KR" dirty="0"/>
              <a:t>, </a:t>
            </a:r>
            <a:r>
              <a:rPr kumimoji="1" lang="en" altLang="ko-KR" dirty="0" err="1"/>
              <a:t>beta_z</a:t>
            </a:r>
            <a:r>
              <a:rPr kumimoji="1" lang="en" altLang="ko-KR" dirty="0"/>
              <a:t>) </a:t>
            </a:r>
            <a:r>
              <a:rPr kumimoji="1" lang="ko-KR" altLang="en-US" dirty="0"/>
              <a:t>만큼 </a:t>
            </a:r>
            <a:r>
              <a:rPr kumimoji="1" lang="en" altLang="ko-KR" dirty="0"/>
              <a:t>scaling </a:t>
            </a:r>
            <a:r>
              <a:rPr kumimoji="1" lang="ko-KR" altLang="en-US" dirty="0"/>
              <a:t>해서 </a:t>
            </a:r>
            <a:r>
              <a:rPr kumimoji="1" lang="en-US" altLang="ko-KR" dirty="0"/>
              <a:t>(</a:t>
            </a:r>
            <a:r>
              <a:rPr kumimoji="1" lang="en" altLang="ko-KR" dirty="0"/>
              <a:t>x', y')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보냈다고 가정합니다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이때 </a:t>
            </a:r>
            <a:r>
              <a:rPr kumimoji="1" lang="en-US" altLang="ko-KR" dirty="0"/>
              <a:t>(</a:t>
            </a:r>
            <a:r>
              <a:rPr kumimoji="1" lang="en" altLang="ko-KR" dirty="0"/>
              <a:t>x', y')</a:t>
            </a:r>
            <a:r>
              <a:rPr kumimoji="1" lang="ko-KR" altLang="en-US" dirty="0"/>
              <a:t>을 다시 </a:t>
            </a:r>
            <a:r>
              <a:rPr kumimoji="1" lang="en-US" altLang="ko-KR" dirty="0"/>
              <a:t>(</a:t>
            </a:r>
            <a:r>
              <a:rPr kumimoji="1" lang="en" altLang="ko-KR" dirty="0"/>
              <a:t>x, y)</a:t>
            </a:r>
            <a:r>
              <a:rPr kumimoji="1" lang="ko-KR" altLang="en-US" dirty="0"/>
              <a:t>로 되돌리는 </a:t>
            </a:r>
            <a:r>
              <a:rPr kumimoji="1" lang="en" altLang="ko-KR" dirty="0"/>
              <a:t>inverse scaling S^(-1)</a:t>
            </a:r>
            <a:r>
              <a:rPr kumimoji="1" lang="ko-KR" altLang="en-US" dirty="0"/>
              <a:t>은 </a:t>
            </a:r>
            <a:r>
              <a:rPr kumimoji="1" lang="en" altLang="ko-KR" dirty="0"/>
              <a:t>S(1/</a:t>
            </a:r>
            <a:r>
              <a:rPr kumimoji="1" lang="en" altLang="ko-KR" dirty="0" err="1"/>
              <a:t>beta_x</a:t>
            </a:r>
            <a:r>
              <a:rPr kumimoji="1" lang="en" altLang="ko-KR" dirty="0"/>
              <a:t>, 1/</a:t>
            </a:r>
            <a:r>
              <a:rPr kumimoji="1" lang="en" altLang="ko-KR" dirty="0" err="1"/>
              <a:t>beta_y</a:t>
            </a:r>
            <a:r>
              <a:rPr kumimoji="1" lang="en" altLang="ko-KR" dirty="0"/>
              <a:t>, 1/</a:t>
            </a:r>
            <a:r>
              <a:rPr kumimoji="1" lang="en" altLang="ko-KR" dirty="0" err="1"/>
              <a:t>beta_z</a:t>
            </a:r>
            <a:r>
              <a:rPr kumimoji="1" lang="en" altLang="ko-KR" dirty="0"/>
              <a:t>), </a:t>
            </a:r>
            <a:r>
              <a:rPr kumimoji="1" lang="ko-KR" altLang="en-US" dirty="0"/>
              <a:t>즉 </a:t>
            </a:r>
            <a:r>
              <a:rPr kumimoji="1" lang="en" altLang="ko-KR" dirty="0"/>
              <a:t>scaling factor</a:t>
            </a:r>
            <a:r>
              <a:rPr kumimoji="1" lang="ko-KR" altLang="en-US" dirty="0"/>
              <a:t>의 역수를 취해 주면 됩니다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자세한 설명이 없이도</a:t>
            </a:r>
            <a:r>
              <a:rPr kumimoji="1" lang="en-US" altLang="ko-KR" dirty="0"/>
              <a:t>,  </a:t>
            </a:r>
            <a:r>
              <a:rPr kumimoji="1" lang="ko-KR" altLang="en-US" dirty="0"/>
              <a:t>왜 </a:t>
            </a:r>
            <a:r>
              <a:rPr kumimoji="1" lang="ko-KR" altLang="en-US" dirty="0" err="1"/>
              <a:t>그런지는</a:t>
            </a:r>
            <a:r>
              <a:rPr kumimoji="1" lang="ko-KR" altLang="en-US" dirty="0"/>
              <a:t> 직관적으로 잘 이해할 수 있습니다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6235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Shearing (</a:t>
            </a:r>
            <a:r>
              <a:rPr kumimoji="1" lang="ko-KR" altLang="en-US" dirty="0"/>
              <a:t>발음</a:t>
            </a:r>
            <a:r>
              <a:rPr kumimoji="1" lang="en-US" altLang="ko-KR" dirty="0"/>
              <a:t>: </a:t>
            </a:r>
            <a:r>
              <a:rPr kumimoji="1" lang="ko-KR" altLang="en-US" dirty="0" err="1"/>
              <a:t>시어링</a:t>
            </a:r>
            <a:r>
              <a:rPr kumimoji="1" lang="en-US" altLang="ko-KR" dirty="0"/>
              <a:t>) </a:t>
            </a:r>
            <a:r>
              <a:rPr kumimoji="1" lang="en" altLang="ko-KR" dirty="0"/>
              <a:t>transformation</a:t>
            </a:r>
            <a:r>
              <a:rPr kumimoji="1" lang="ko-KR" altLang="en-US" dirty="0"/>
              <a:t>은 그림과 같이 원래의 </a:t>
            </a:r>
            <a:r>
              <a:rPr kumimoji="1" lang="en" altLang="ko-KR" dirty="0"/>
              <a:t>object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기울여 찌그러뜨리는 역할을 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이를 자세히 보기 위해 </a:t>
            </a:r>
            <a:r>
              <a:rPr kumimoji="1" lang="en" altLang="ko-KR" dirty="0" err="1"/>
              <a:t>xy</a:t>
            </a:r>
            <a:r>
              <a:rPr kumimoji="1" lang="en" altLang="ko-KR" dirty="0"/>
              <a:t> </a:t>
            </a:r>
            <a:r>
              <a:rPr kumimoji="1" lang="ko-KR" altLang="en-US" dirty="0"/>
              <a:t>평면상의 단면을 살펴 보겠습니다</a:t>
            </a:r>
            <a:r>
              <a:rPr kumimoji="1" lang="en-US" altLang="ko-KR" dirty="0"/>
              <a:t>.  </a:t>
            </a:r>
            <a:r>
              <a:rPr kumimoji="1" lang="ko-KR" altLang="en-US" dirty="0"/>
              <a:t>그림에서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점 </a:t>
            </a:r>
            <a:r>
              <a:rPr kumimoji="1" lang="en-US" altLang="ko-KR" dirty="0"/>
              <a:t>(</a:t>
            </a:r>
            <a:r>
              <a:rPr kumimoji="1" lang="en" altLang="ko-KR" dirty="0"/>
              <a:t>x, y)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en" altLang="ko-KR" dirty="0"/>
              <a:t>x', y')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en" altLang="ko-KR" dirty="0"/>
              <a:t>translate</a:t>
            </a:r>
            <a:r>
              <a:rPr kumimoji="1" lang="ko-KR" altLang="en-US" dirty="0"/>
              <a:t>하고 있습니다</a:t>
            </a:r>
            <a:r>
              <a:rPr kumimoji="1" lang="en-US" altLang="ko-KR" dirty="0"/>
              <a:t>. </a:t>
            </a:r>
            <a:r>
              <a:rPr kumimoji="1" lang="en" altLang="ko-KR" dirty="0"/>
              <a:t>y</a:t>
            </a:r>
            <a:r>
              <a:rPr kumimoji="1" lang="ko-KR" altLang="en-US" dirty="0"/>
              <a:t>값이 커질 수록 이동하는 양이 늘어나고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결국 물체를 </a:t>
            </a:r>
            <a:r>
              <a:rPr kumimoji="1" lang="en" altLang="ko-KR" dirty="0"/>
              <a:t>theta</a:t>
            </a:r>
            <a:r>
              <a:rPr kumimoji="1" lang="ko-KR" altLang="en-US" dirty="0"/>
              <a:t>의 각도 만큼 기울여 찌그러뜨리는 효과를 보이고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사각형의 밑변에서는 </a:t>
            </a:r>
            <a:r>
              <a:rPr kumimoji="1" lang="en" altLang="ko-KR" dirty="0"/>
              <a:t>y = 0</a:t>
            </a:r>
            <a:r>
              <a:rPr kumimoji="1" lang="ko-KR" altLang="en-US" dirty="0"/>
              <a:t>이기 때문에 원래 밑변이 그대로 유지되고 있는 것을 볼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이를 삼각함수로 나타내면 </a:t>
            </a:r>
            <a:r>
              <a:rPr kumimoji="1" lang="en" altLang="ko-KR" dirty="0"/>
              <a:t>tangent theta</a:t>
            </a:r>
            <a:r>
              <a:rPr kumimoji="1" lang="ko-KR" altLang="en-US" dirty="0"/>
              <a:t>는 그 정의에 의해 </a:t>
            </a:r>
            <a:r>
              <a:rPr kumimoji="1" lang="en" altLang="ko-KR" dirty="0"/>
              <a:t>y' / (x' - x) </a:t>
            </a:r>
            <a:r>
              <a:rPr kumimoji="1" lang="ko-KR" altLang="en-US" dirty="0"/>
              <a:t>또는 </a:t>
            </a:r>
            <a:r>
              <a:rPr kumimoji="1" lang="en" altLang="ko-KR" dirty="0"/>
              <a:t>y / (x' - x) </a:t>
            </a:r>
            <a:r>
              <a:rPr kumimoji="1" lang="ko-KR" altLang="en-US" dirty="0"/>
              <a:t>로  나타낼 수 있습니다</a:t>
            </a:r>
            <a:r>
              <a:rPr kumimoji="1" lang="en-US" altLang="ko-KR" dirty="0"/>
              <a:t>. </a:t>
            </a:r>
            <a:r>
              <a:rPr kumimoji="1" lang="en" altLang="ko-KR" dirty="0"/>
              <a:t>cotangent theta </a:t>
            </a:r>
            <a:r>
              <a:rPr kumimoji="1" lang="ko-KR" altLang="en-US" dirty="0"/>
              <a:t>는 </a:t>
            </a:r>
            <a:r>
              <a:rPr kumimoji="1" lang="en" altLang="ko-KR" dirty="0"/>
              <a:t>tangent theta</a:t>
            </a:r>
            <a:r>
              <a:rPr kumimoji="1" lang="ko-KR" altLang="en-US" dirty="0"/>
              <a:t>의 역수이므로 </a:t>
            </a:r>
            <a:r>
              <a:rPr kumimoji="1" lang="en-US" altLang="ko-KR" dirty="0"/>
              <a:t>(</a:t>
            </a:r>
            <a:r>
              <a:rPr kumimoji="1" lang="en" altLang="ko-KR" dirty="0"/>
              <a:t>x' - x) / y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이로 </a:t>
            </a:r>
            <a:r>
              <a:rPr kumimoji="1" lang="ko-KR" altLang="en-US" dirty="0" err="1"/>
              <a:t>부터</a:t>
            </a:r>
            <a:r>
              <a:rPr kumimoji="1" lang="en-US" altLang="ko-KR" dirty="0"/>
              <a:t>, </a:t>
            </a:r>
            <a:r>
              <a:rPr kumimoji="1" lang="en" altLang="ko-KR" dirty="0"/>
              <a:t>x' = x + y cot(theta), y ' = y 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 </a:t>
            </a:r>
            <a:r>
              <a:rPr kumimoji="1" lang="en" altLang="ko-KR" dirty="0"/>
              <a:t>x </a:t>
            </a:r>
            <a:r>
              <a:rPr kumimoji="1" lang="ko-KR" altLang="en-US" dirty="0"/>
              <a:t>방향으로만 움직이므로</a:t>
            </a:r>
            <a:r>
              <a:rPr kumimoji="1" lang="en-US" altLang="ko-KR" dirty="0"/>
              <a:t>, </a:t>
            </a:r>
            <a:r>
              <a:rPr kumimoji="1" lang="en" altLang="ko-KR" dirty="0"/>
              <a:t>z' </a:t>
            </a:r>
            <a:r>
              <a:rPr kumimoji="1" lang="ko-KR" altLang="en-US" dirty="0"/>
              <a:t>도 변하지 않고 </a:t>
            </a:r>
            <a:r>
              <a:rPr kumimoji="1" lang="en" altLang="ko-KR" dirty="0"/>
              <a:t>z</a:t>
            </a:r>
            <a:r>
              <a:rPr kumimoji="1" lang="ko-KR" altLang="en-US" dirty="0"/>
              <a:t>와 같습니다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이를 </a:t>
            </a:r>
            <a:r>
              <a:rPr kumimoji="1" lang="en" altLang="ko-KR" dirty="0"/>
              <a:t>x-shearing matrix </a:t>
            </a:r>
            <a:r>
              <a:rPr kumimoji="1" lang="en" altLang="ko-KR" dirty="0" err="1"/>
              <a:t>Hx</a:t>
            </a:r>
            <a:r>
              <a:rPr kumimoji="1" lang="en" altLang="ko-KR" dirty="0"/>
              <a:t>(theta)</a:t>
            </a:r>
            <a:r>
              <a:rPr kumimoji="1" lang="ko-KR" altLang="en-US" dirty="0"/>
              <a:t>로 나타내면 이 식과 같습니다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그리고</a:t>
            </a:r>
            <a:r>
              <a:rPr kumimoji="1" lang="en-US" altLang="ko-KR" dirty="0"/>
              <a:t>,  </a:t>
            </a:r>
            <a:r>
              <a:rPr kumimoji="1" lang="en" altLang="ko-KR" dirty="0" err="1"/>
              <a:t>Hx</a:t>
            </a:r>
            <a:r>
              <a:rPr kumimoji="1" lang="en" altLang="ko-KR" dirty="0"/>
              <a:t>(theta)</a:t>
            </a:r>
            <a:r>
              <a:rPr kumimoji="1" lang="ko-KR" altLang="en-US" dirty="0"/>
              <a:t>의 </a:t>
            </a:r>
            <a:r>
              <a:rPr kumimoji="1" lang="en" altLang="ko-KR" dirty="0"/>
              <a:t>inverse</a:t>
            </a:r>
            <a:r>
              <a:rPr kumimoji="1" lang="ko-KR" altLang="en-US" dirty="0"/>
              <a:t>인 </a:t>
            </a:r>
            <a:r>
              <a:rPr kumimoji="1" lang="en" altLang="ko-KR" dirty="0" err="1"/>
              <a:t>Hx</a:t>
            </a:r>
            <a:r>
              <a:rPr kumimoji="1" lang="en" altLang="ko-KR" dirty="0"/>
              <a:t>^(-1)(theta)</a:t>
            </a:r>
            <a:r>
              <a:rPr kumimoji="1" lang="ko-KR" altLang="en-US" dirty="0"/>
              <a:t>는 </a:t>
            </a:r>
            <a:r>
              <a:rPr kumimoji="1" lang="en" altLang="ko-KR" dirty="0" err="1"/>
              <a:t>Hx</a:t>
            </a:r>
            <a:r>
              <a:rPr kumimoji="1" lang="en" altLang="ko-KR" dirty="0"/>
              <a:t>(-theta)</a:t>
            </a:r>
            <a:r>
              <a:rPr kumimoji="1" lang="ko-KR" altLang="en-US" dirty="0"/>
              <a:t>와 같습니다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이러한 유도과정과 비슷한 방법들로 </a:t>
            </a:r>
            <a:r>
              <a:rPr kumimoji="1" lang="en" altLang="ko-KR" dirty="0"/>
              <a:t>y-shearing</a:t>
            </a:r>
            <a:r>
              <a:rPr kumimoji="1" lang="ko-KR" altLang="en-US" dirty="0"/>
              <a:t>과 </a:t>
            </a:r>
            <a:r>
              <a:rPr kumimoji="1" lang="en" altLang="ko-KR" dirty="0"/>
              <a:t>z-shearing</a:t>
            </a:r>
            <a:r>
              <a:rPr kumimoji="1" lang="ko-KR" altLang="en-US" dirty="0"/>
              <a:t>의 </a:t>
            </a:r>
            <a:r>
              <a:rPr kumimoji="1" lang="en" altLang="ko-KR" dirty="0"/>
              <a:t>transformation</a:t>
            </a:r>
            <a:r>
              <a:rPr kumimoji="1" lang="ko-KR" altLang="en-US" dirty="0"/>
              <a:t>도 쉽게 유도할 수 있을 것입니다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이것들은 여러분들이 직접 해 보시기 바랍니다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188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P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가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M1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에 의해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P'</a:t>
            </a:r>
            <a:r>
              <a:rPr lang="ko-KR" altLang="en-US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으로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transform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되고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P'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은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M2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에 의해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P'' </a:t>
            </a:r>
            <a:r>
              <a:rPr lang="ko-KR" altLang="en-US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으로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변환된다고 가정합시다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 두 식을 합쳐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P'' = M2 M1 P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로 쓸 수 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M2 M1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 곱을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M3 matrix</a:t>
            </a:r>
            <a:r>
              <a:rPr lang="ko-KR" altLang="en-US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라하면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P''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은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M3 P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로 나타낼 수 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 때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M3</a:t>
            </a:r>
            <a:r>
              <a:rPr lang="ko-KR" altLang="en-US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를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composite transformation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matrix</a:t>
            </a:r>
            <a:r>
              <a:rPr lang="ko-KR" altLang="en-US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라고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합니다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P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에 먼저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M1 transformation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 적용되었고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그 후에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M2 transformation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 적용되었는데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그 두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transformation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을 순서대로 적용한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composite transformation matrix M3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를 계산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하는 방법은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M2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곱하기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M1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 됩니다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즉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수식 상으로는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P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에 가해진 각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transformation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 순서의 반대로 곱해야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M3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가 계산되는 것입니다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</a:t>
            </a:r>
            <a:endParaRPr lang="en-US" altLang="ko-KR" sz="1200" kern="0" dirty="0">
              <a:solidFill>
                <a:srgbClr val="000000"/>
              </a:solidFill>
              <a:effectLst/>
              <a:latin typeface="맑은 고딕" panose="020B0503020000020004" pitchFamily="34" charset="-127"/>
              <a:ea typeface="+mn-ea"/>
              <a:cs typeface="맑은 고딕" panose="020B0503020000020004" pitchFamily="34" charset="-127"/>
            </a:endParaRP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주의할 점은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composite transformation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 교환법칙을 따르지 않는다는 것입니다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즉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M2 M1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과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M1 M2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는 같은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transformation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을 나타내지 않습니다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 것은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matrix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곱의 일반적인 성질이기도 합니다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예를 들어 이 그림에서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P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는 먼저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90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도 만큼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rotate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되어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P'</a:t>
            </a:r>
            <a:r>
              <a:rPr lang="ko-KR" altLang="en-US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으로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transform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되었고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다시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(3,3)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만큼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translate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되어 최종적으로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P'' =  (2, 6)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 되었습니다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그러나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translation (3,3)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을 먼저 한 후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90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도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rotation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을 하면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전혀 다른 결과인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P''=(-4,6)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가 나오게 됩니다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즉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composite transformation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을 고려할 때에는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transformation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들의 순서에 유의해야 합니다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957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rotation matrix</a:t>
            </a:r>
            <a:r>
              <a:rPr kumimoji="1" lang="ko-KR" altLang="en-US" dirty="0"/>
              <a:t>의 성질에 대해 좀 더 알아보도록 하겠습니다</a:t>
            </a:r>
            <a:r>
              <a:rPr kumimoji="1" lang="en-US" altLang="ko-KR" dirty="0"/>
              <a:t>. 3D</a:t>
            </a:r>
            <a:r>
              <a:rPr kumimoji="1" lang="ko-KR" altLang="en-US" dirty="0"/>
              <a:t>에서의 </a:t>
            </a:r>
            <a:r>
              <a:rPr kumimoji="1" lang="en-US" altLang="ko-KR" dirty="0"/>
              <a:t>4x4 rotation matrix R</a:t>
            </a:r>
            <a:r>
              <a:rPr kumimoji="1" lang="ko-KR" altLang="en-US" dirty="0"/>
              <a:t>이 이와 같이 정의됩니다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우리는 앞에서 기본 축들인 </a:t>
            </a:r>
            <a:r>
              <a:rPr kumimoji="1" lang="en-US" altLang="ko-KR" dirty="0"/>
              <a:t>x, y, z</a:t>
            </a:r>
            <a:r>
              <a:rPr kumimoji="1" lang="ko-KR" altLang="en-US" dirty="0"/>
              <a:t>축에 관한 회전만을 고려하였지만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사실 </a:t>
            </a:r>
            <a:r>
              <a:rPr kumimoji="1" lang="en-US" altLang="ko-KR" dirty="0"/>
              <a:t>3D</a:t>
            </a:r>
            <a:r>
              <a:rPr kumimoji="1" lang="ko-KR" altLang="en-US" dirty="0"/>
              <a:t>에서 회전축이 될 수 있는 </a:t>
            </a:r>
            <a:r>
              <a:rPr kumimoji="1" lang="en-US" altLang="ko-KR" dirty="0"/>
              <a:t>vector</a:t>
            </a:r>
            <a:r>
              <a:rPr kumimoji="1" lang="ko-KR" altLang="en-US" dirty="0"/>
              <a:t>는 무한히 많습니다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이러한 일반적인 회전축을 고려하면 </a:t>
            </a:r>
            <a:r>
              <a:rPr kumimoji="1" lang="en-US" altLang="ko-KR" dirty="0"/>
              <a:t>rotation matrix</a:t>
            </a:r>
            <a:r>
              <a:rPr kumimoji="1" lang="ko-KR" altLang="en-US" dirty="0"/>
              <a:t>의 일반형은 이 식과 같이 표현됩니다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특히</a:t>
            </a:r>
            <a:r>
              <a:rPr kumimoji="1" lang="en-US" altLang="ko-KR" dirty="0"/>
              <a:t>, rotation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4x4 matrix </a:t>
            </a:r>
            <a:r>
              <a:rPr kumimoji="1" lang="ko-KR" altLang="en-US" dirty="0"/>
              <a:t>중 좌측상단의 </a:t>
            </a:r>
            <a:r>
              <a:rPr kumimoji="1" lang="en-US" altLang="ko-KR" dirty="0"/>
              <a:t>3x3 </a:t>
            </a:r>
            <a:r>
              <a:rPr kumimoji="1" lang="ko-KR" altLang="en-US" dirty="0"/>
              <a:t>부분만을 사용합니다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그래서 이 </a:t>
            </a:r>
            <a:r>
              <a:rPr kumimoji="1" lang="en-US" altLang="ko-KR" dirty="0"/>
              <a:t>3x3 </a:t>
            </a:r>
            <a:r>
              <a:rPr kumimoji="1" lang="ko-KR" altLang="en-US" dirty="0"/>
              <a:t>부분만을 </a:t>
            </a:r>
            <a:r>
              <a:rPr kumimoji="1" lang="en-US" altLang="ko-KR" dirty="0"/>
              <a:t>R-hat matrix</a:t>
            </a:r>
            <a:r>
              <a:rPr kumimoji="1" lang="ko-KR" altLang="en-US" dirty="0"/>
              <a:t>로 분리해서 생각해 봅시다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R-hat</a:t>
            </a:r>
            <a:r>
              <a:rPr kumimoji="1" lang="ko-KR" altLang="en-US" dirty="0"/>
              <a:t>는 다음과 같은 성질을 가지고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먼저 모든 </a:t>
            </a:r>
            <a:r>
              <a:rPr kumimoji="1" lang="en-US" altLang="ko-KR" dirty="0"/>
              <a:t>row vector</a:t>
            </a:r>
            <a:r>
              <a:rPr kumimoji="1" lang="ko-KR" altLang="en-US" dirty="0"/>
              <a:t>들이 서로 간에 수직입니다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모든 </a:t>
            </a:r>
            <a:r>
              <a:rPr kumimoji="1" lang="en-US" altLang="ko-KR" dirty="0"/>
              <a:t>column vector</a:t>
            </a:r>
            <a:r>
              <a:rPr kumimoji="1" lang="ko-KR" altLang="en-US" dirty="0"/>
              <a:t>들도 마찬가지로 서로 간에 수직입니다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그리고</a:t>
            </a:r>
            <a:r>
              <a:rPr kumimoji="1" lang="en-US" altLang="ko-KR" dirty="0"/>
              <a:t>, R-hat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R-hat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transpose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곱하면 </a:t>
            </a:r>
            <a:r>
              <a:rPr kumimoji="1" lang="en-US" altLang="ko-KR" dirty="0"/>
              <a:t>identity matrix</a:t>
            </a:r>
            <a:r>
              <a:rPr kumimoji="1" lang="ko-KR" altLang="en-US" dirty="0"/>
              <a:t>가 나옵니다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결과적으로 </a:t>
            </a:r>
            <a:r>
              <a:rPr kumimoji="1" lang="en-US" altLang="ko-KR" dirty="0"/>
              <a:t>R-hat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transpose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R-hat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inverse</a:t>
            </a:r>
            <a:r>
              <a:rPr kumimoji="1" lang="ko-KR" altLang="en-US" dirty="0"/>
              <a:t>와 같다는 것을 알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일반적으로 </a:t>
            </a:r>
            <a:r>
              <a:rPr kumimoji="1" lang="en-US" altLang="ko-KR" dirty="0"/>
              <a:t>inverse 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구하는 것은 상당히 복잡한데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간단히 </a:t>
            </a:r>
            <a:r>
              <a:rPr kumimoji="1" lang="en-US" altLang="ko-KR" dirty="0"/>
              <a:t>transpose</a:t>
            </a:r>
            <a:r>
              <a:rPr kumimoji="1" lang="ko-KR" altLang="en-US" dirty="0"/>
              <a:t>로 해 낼 수 있으니 매우 편리한 성질입니다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여기까지 세 가지의 성질을 만족하는 </a:t>
            </a:r>
            <a:r>
              <a:rPr kumimoji="1" lang="en-US" altLang="ko-KR" dirty="0"/>
              <a:t>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"orthogonal matrix" </a:t>
            </a:r>
            <a:r>
              <a:rPr kumimoji="1" lang="ko-KR" altLang="en-US" dirty="0"/>
              <a:t>라 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아까 </a:t>
            </a:r>
            <a:r>
              <a:rPr kumimoji="1" lang="en-US" altLang="ko-KR" dirty="0"/>
              <a:t>R-hat</a:t>
            </a:r>
            <a:r>
              <a:rPr kumimoji="1" lang="ko-KR" altLang="en-US" dirty="0"/>
              <a:t>는 여기에 한가지 성질을 더 가지고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 성질은 모든 </a:t>
            </a:r>
            <a:r>
              <a:rPr kumimoji="1" lang="en-US" altLang="ko-KR" dirty="0"/>
              <a:t>row vector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column vector</a:t>
            </a:r>
            <a:r>
              <a:rPr kumimoji="1" lang="ko-KR" altLang="en-US" dirty="0"/>
              <a:t>들이 </a:t>
            </a:r>
            <a:r>
              <a:rPr kumimoji="1" lang="en-US" altLang="ko-KR" dirty="0"/>
              <a:t>unit vector</a:t>
            </a:r>
            <a:r>
              <a:rPr kumimoji="1" lang="ko-KR" altLang="en-US" dirty="0"/>
              <a:t>라는 것입니다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이러한 네 가지의 성질을 모두 만족해는 </a:t>
            </a:r>
            <a:r>
              <a:rPr kumimoji="1" lang="en-US" altLang="ko-KR" dirty="0"/>
              <a:t>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“</a:t>
            </a:r>
            <a:r>
              <a:rPr kumimoji="1" lang="en-US" altLang="ko-KR" dirty="0"/>
              <a:t>orthonormal matrix” </a:t>
            </a:r>
            <a:r>
              <a:rPr kumimoji="1" lang="ko-KR" altLang="en-US" dirty="0"/>
              <a:t>라 부르며</a:t>
            </a:r>
            <a:r>
              <a:rPr kumimoji="1" lang="en-US" altLang="ko-KR" dirty="0"/>
              <a:t>, rigid transformation</a:t>
            </a:r>
            <a:r>
              <a:rPr kumimoji="1" lang="ko-KR" altLang="en-US" dirty="0"/>
              <a:t>의 성질을 유지하는 올바른 </a:t>
            </a:r>
            <a:r>
              <a:rPr kumimoji="1" lang="en-US" altLang="ko-KR" dirty="0"/>
              <a:t>rotation matrix</a:t>
            </a:r>
            <a:r>
              <a:rPr kumimoji="1" lang="ko-KR" altLang="en-US" dirty="0"/>
              <a:t>가 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3790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4x4 rotation matrix R</a:t>
            </a:r>
            <a:r>
              <a:rPr kumimoji="1" lang="ko-KR" altLang="en-US" dirty="0"/>
              <a:t>은 이런 형태 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Translation matrix T</a:t>
            </a:r>
            <a:r>
              <a:rPr kumimoji="1" lang="ko-KR" altLang="en-US" dirty="0"/>
              <a:t>는 이런 형태 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이제 </a:t>
            </a:r>
            <a:r>
              <a:rPr kumimoji="1" lang="en-US" altLang="ko-KR" dirty="0"/>
              <a:t>rotation</a:t>
            </a:r>
            <a:r>
              <a:rPr kumimoji="1" lang="ko-KR" altLang="en-US" dirty="0"/>
              <a:t>을 먼저하고 </a:t>
            </a:r>
            <a:r>
              <a:rPr kumimoji="1" lang="en-US" altLang="ko-KR" dirty="0"/>
              <a:t>translation</a:t>
            </a:r>
            <a:r>
              <a:rPr kumimoji="1" lang="ko-KR" altLang="en-US" dirty="0"/>
              <a:t>을 하는 </a:t>
            </a:r>
            <a:r>
              <a:rPr kumimoji="1" lang="en-US" altLang="ko-KR" dirty="0"/>
              <a:t>composite transformation</a:t>
            </a:r>
            <a:r>
              <a:rPr kumimoji="1" lang="ko-KR" altLang="en-US" dirty="0"/>
              <a:t>을 고려해 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composite transformation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matrix M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T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R</a:t>
            </a:r>
            <a:r>
              <a:rPr kumimoji="1" lang="ko-KR" altLang="en-US" dirty="0"/>
              <a:t>의 곱입니다</a:t>
            </a:r>
            <a:r>
              <a:rPr kumimoji="1" lang="en-US" altLang="ko-KR" dirty="0"/>
              <a:t>. matrix </a:t>
            </a:r>
            <a:r>
              <a:rPr kumimoji="1" lang="ko-KR" altLang="en-US" dirty="0"/>
              <a:t>곱의 순서가 바뀌면 안된다는 것을 이미 이전에 설명하였습니다</a:t>
            </a:r>
            <a:r>
              <a:rPr kumimoji="1" lang="en-US" altLang="ko-KR" dirty="0"/>
              <a:t>. point p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rotation</a:t>
            </a:r>
            <a:r>
              <a:rPr kumimoji="1" lang="ko-KR" altLang="en-US" dirty="0"/>
              <a:t>을 먼저 적용하면 </a:t>
            </a:r>
            <a:r>
              <a:rPr kumimoji="1" lang="en-US" altLang="ko-KR" dirty="0"/>
              <a:t>Rp, </a:t>
            </a:r>
            <a:r>
              <a:rPr kumimoji="1" lang="ko-KR" altLang="en-US" dirty="0"/>
              <a:t>거기에 </a:t>
            </a:r>
            <a:r>
              <a:rPr kumimoji="1" lang="en-US" altLang="ko-KR" dirty="0"/>
              <a:t>translation</a:t>
            </a:r>
            <a:r>
              <a:rPr kumimoji="1" lang="ko-KR" altLang="en-US" dirty="0"/>
              <a:t>을 적용하면 </a:t>
            </a:r>
            <a:r>
              <a:rPr kumimoji="1" lang="en-US" altLang="ko-KR" dirty="0" err="1"/>
              <a:t>TRp</a:t>
            </a:r>
            <a:r>
              <a:rPr kumimoji="1" lang="en-US" altLang="ko-KR" dirty="0"/>
              <a:t> </a:t>
            </a:r>
            <a:r>
              <a:rPr kumimoji="1" lang="ko-KR" altLang="en-US" dirty="0"/>
              <a:t>가 되므로 </a:t>
            </a:r>
            <a:r>
              <a:rPr kumimoji="1" lang="en-US" altLang="ko-KR" dirty="0"/>
              <a:t>M = TR </a:t>
            </a:r>
            <a:r>
              <a:rPr kumimoji="1" lang="ko-KR" altLang="en-US" dirty="0"/>
              <a:t>이 되는 것입니다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계산된 </a:t>
            </a:r>
            <a:r>
              <a:rPr kumimoji="1" lang="en-US" altLang="ko-KR" dirty="0"/>
              <a:t>M</a:t>
            </a:r>
            <a:r>
              <a:rPr kumimoji="1" lang="ko-KR" altLang="en-US" dirty="0"/>
              <a:t>을 자세히 보면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좌측 상단 </a:t>
            </a:r>
            <a:r>
              <a:rPr kumimoji="1" lang="en-US" altLang="ko-KR" dirty="0"/>
              <a:t>3x3 </a:t>
            </a:r>
            <a:r>
              <a:rPr kumimoji="1" lang="ko-KR" altLang="en-US" dirty="0"/>
              <a:t>부분에 </a:t>
            </a:r>
            <a:r>
              <a:rPr kumimoji="1" lang="en-US" altLang="ko-KR" dirty="0"/>
              <a:t>rotation matrix</a:t>
            </a:r>
            <a:r>
              <a:rPr kumimoji="1" lang="ko-KR" altLang="en-US" dirty="0"/>
              <a:t>가 그대로 있고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반면에 맨 오른쪽 </a:t>
            </a:r>
            <a:r>
              <a:rPr kumimoji="1" lang="en-US" altLang="ko-KR" dirty="0"/>
              <a:t>column</a:t>
            </a:r>
            <a:r>
              <a:rPr kumimoji="1" lang="ko-KR" altLang="en-US" dirty="0"/>
              <a:t>에는 </a:t>
            </a:r>
            <a:r>
              <a:rPr kumimoji="1" lang="en-US" altLang="ko-KR" dirty="0"/>
              <a:t>translation factor</a:t>
            </a:r>
            <a:r>
              <a:rPr kumimoji="1" lang="ko-KR" altLang="en-US" dirty="0"/>
              <a:t>들이 그대로 있음을 볼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실제로 이 </a:t>
            </a:r>
            <a:r>
              <a:rPr kumimoji="1" lang="en-US" altLang="ko-KR" dirty="0"/>
              <a:t>matrix </a:t>
            </a:r>
            <a:r>
              <a:rPr kumimoji="1" lang="ko-KR" altLang="en-US" dirty="0"/>
              <a:t>곱셈 </a:t>
            </a:r>
            <a:r>
              <a:rPr kumimoji="1" lang="en-US" altLang="ko-KR" dirty="0"/>
              <a:t>TR </a:t>
            </a:r>
            <a:r>
              <a:rPr kumimoji="1" lang="ko-KR" altLang="en-US" dirty="0"/>
              <a:t>을 해 보면 이렇게 나옵니다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그러니까</a:t>
            </a:r>
            <a:r>
              <a:rPr kumimoji="1" lang="en-US" altLang="ko-KR" dirty="0"/>
              <a:t>, "translation after rotation"</a:t>
            </a:r>
            <a:r>
              <a:rPr kumimoji="1" lang="ko-KR" altLang="en-US" dirty="0"/>
              <a:t>의 간단한 </a:t>
            </a:r>
            <a:r>
              <a:rPr kumimoji="1" lang="en-US" altLang="ko-KR" dirty="0"/>
              <a:t>composite transformation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matrix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matrix</a:t>
            </a:r>
            <a:r>
              <a:rPr kumimoji="1" lang="ko-KR" altLang="en-US" dirty="0"/>
              <a:t>들의 곱을 계산하지 않고도 쉽게 찾아 낼 수 있음을 알 수 있습니다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0346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D21470-60DA-4460-AFEF-FB9A54607455}" type="slidenum">
              <a:rPr lang="ko-KR" altLang="en-US"/>
              <a:pPr/>
              <a:t>19</a:t>
            </a:fld>
            <a:endParaRPr lang="ko-KR" altLang="en-US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Composite transformation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 한 예로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원점이 아닌 임의의 점에 관한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rotation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을 해 보죠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그림에서 보면 회색 삼각형이 빨간 점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P = (x1, y1)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에 관하여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90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도 회전하여 노랑색 삼각형으로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transform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되었습니다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지금까지 고려해왔던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rotation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은 모두 원점에 관한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rotation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그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rotation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을 이용하기 위해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우리는 먼저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P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가 원점으로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translation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되는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T1(-x1, -y1)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을 삼각형에 적용합니다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그리고 나서 원점에 관한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rotation R(theta)</a:t>
            </a:r>
            <a:r>
              <a:rPr lang="ko-KR" altLang="en-US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를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적용합니다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마지막으로 원점을 원래의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P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로 다시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translation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하는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T2(x1, y1)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을 적용합니다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 세단계의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transformation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들을 모두 합친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composite transformation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은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T2 R T1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입니다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64930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Frame</a:t>
            </a:r>
            <a:r>
              <a:rPr kumimoji="1" lang="ko-KR" altLang="en-US" dirty="0"/>
              <a:t>은 좌표계의 축을 이루는 </a:t>
            </a:r>
            <a:r>
              <a:rPr kumimoji="1" lang="en-US" altLang="ko-KR" dirty="0"/>
              <a:t>basis (axes) set </a:t>
            </a:r>
            <a:r>
              <a:rPr kumimoji="1" lang="en-US" altLang="ko-KR" b="1" dirty="0"/>
              <a:t>v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origin P0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가지고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우리는 </a:t>
            </a:r>
            <a:r>
              <a:rPr kumimoji="1" lang="en-US" altLang="ko-KR" dirty="0"/>
              <a:t>frame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(v1, v2, v3, P0) = (</a:t>
            </a:r>
            <a:r>
              <a:rPr kumimoji="1" lang="en-US" altLang="ko-KR" b="1" dirty="0"/>
              <a:t>v</a:t>
            </a:r>
            <a:r>
              <a:rPr kumimoji="1" lang="en-US" altLang="ko-KR" dirty="0"/>
              <a:t>, P0) </a:t>
            </a:r>
            <a:r>
              <a:rPr kumimoji="1" lang="ko-KR" altLang="en-US" dirty="0"/>
              <a:t>로 표현합니다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Point P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frame</a:t>
            </a:r>
            <a:r>
              <a:rPr kumimoji="1" lang="ko-KR" altLang="en-US" dirty="0"/>
              <a:t>을 사용하여 </a:t>
            </a:r>
            <a:r>
              <a:rPr kumimoji="1" lang="en-US" altLang="ko-KR" dirty="0"/>
              <a:t>P = P0 + b transpose v </a:t>
            </a:r>
            <a:r>
              <a:rPr kumimoji="1" lang="ko-KR" altLang="en-US" dirty="0"/>
              <a:t>로 유일하게 표현됩니다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여기서 </a:t>
            </a:r>
            <a:r>
              <a:rPr kumimoji="1" lang="en-US" altLang="ko-KR" dirty="0"/>
              <a:t>b = (beta1, beta2, beta3)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frame (v, P0) </a:t>
            </a:r>
            <a:r>
              <a:rPr kumimoji="1" lang="ko-KR" altLang="en-US" dirty="0"/>
              <a:t>에 관한 </a:t>
            </a:r>
            <a:r>
              <a:rPr kumimoji="1" lang="en-US" altLang="ko-KR" dirty="0"/>
              <a:t>point P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coordinates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point P</a:t>
            </a:r>
            <a:r>
              <a:rPr kumimoji="1" lang="ko-KR" altLang="en-US" dirty="0"/>
              <a:t>의 경우는 고정된 </a:t>
            </a:r>
            <a:r>
              <a:rPr kumimoji="1" lang="en-US" altLang="ko-KR" dirty="0"/>
              <a:t>position</a:t>
            </a:r>
            <a:r>
              <a:rPr kumimoji="1" lang="ko-KR" altLang="en-US" dirty="0"/>
              <a:t>이 있기 때문에 </a:t>
            </a:r>
            <a:r>
              <a:rPr kumimoji="1" lang="en-US" altLang="ko-KR" dirty="0"/>
              <a:t>basis</a:t>
            </a:r>
            <a:r>
              <a:rPr kumimoji="1" lang="ko-KR" altLang="en-US" dirty="0"/>
              <a:t>만으로는 표현이 불가능하며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basis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origin</a:t>
            </a:r>
            <a:r>
              <a:rPr kumimoji="1" lang="ko-KR" altLang="en-US" dirty="0"/>
              <a:t>이 추가된 </a:t>
            </a:r>
            <a:r>
              <a:rPr kumimoji="1" lang="en-US" altLang="ko-KR" dirty="0"/>
              <a:t>frame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표현이 가능합니다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0524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두 개의 서로 다른 </a:t>
            </a:r>
            <a:r>
              <a:rPr kumimoji="1" lang="en" altLang="ko-KR" dirty="0"/>
              <a:t>frame (v1, v2, v3, P0)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(</a:t>
            </a:r>
            <a:r>
              <a:rPr kumimoji="1" lang="en" altLang="ko-KR" dirty="0"/>
              <a:t>u1, u2, u3, Q0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고려해 봅시다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첫번째 </a:t>
            </a:r>
            <a:r>
              <a:rPr kumimoji="1" lang="en" altLang="ko-KR" dirty="0"/>
              <a:t>frame</a:t>
            </a:r>
            <a:r>
              <a:rPr kumimoji="1" lang="ko-KR" altLang="en-US" dirty="0"/>
              <a:t>은 </a:t>
            </a:r>
            <a:r>
              <a:rPr kumimoji="1" lang="en" altLang="ko-KR" dirty="0"/>
              <a:t>P0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원점으로 하고</a:t>
            </a:r>
            <a:r>
              <a:rPr kumimoji="1" lang="en-US" altLang="ko-KR" dirty="0"/>
              <a:t>, (</a:t>
            </a:r>
            <a:r>
              <a:rPr kumimoji="1" lang="en" altLang="ko-KR" dirty="0"/>
              <a:t>v1, v2, v3)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세개의 축</a:t>
            </a:r>
            <a:r>
              <a:rPr kumimoji="1" lang="en-US" altLang="ko-KR" dirty="0"/>
              <a:t>,</a:t>
            </a:r>
            <a:r>
              <a:rPr kumimoji="1" lang="ko-KR" altLang="en-US" dirty="0"/>
              <a:t> 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" altLang="ko-KR" dirty="0"/>
              <a:t>basis</a:t>
            </a:r>
            <a:r>
              <a:rPr kumimoji="1" lang="ko-KR" altLang="en-US" dirty="0"/>
              <a:t> </a:t>
            </a:r>
            <a:r>
              <a:rPr kumimoji="1" lang="en" altLang="ko-KR" dirty="0"/>
              <a:t>vector</a:t>
            </a:r>
            <a:r>
              <a:rPr kumimoji="1" lang="ko-KR" altLang="en-US" dirty="0"/>
              <a:t>로 하는 </a:t>
            </a:r>
            <a:r>
              <a:rPr kumimoji="1" lang="en" altLang="ko-KR" dirty="0"/>
              <a:t>frame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마찬가지로</a:t>
            </a:r>
            <a:r>
              <a:rPr kumimoji="1" lang="en-US" altLang="ko-KR" dirty="0"/>
              <a:t>, </a:t>
            </a:r>
            <a:r>
              <a:rPr kumimoji="1" lang="ko-KR" altLang="en-US" dirty="0"/>
              <a:t>두번째 </a:t>
            </a:r>
            <a:r>
              <a:rPr kumimoji="1" lang="en" altLang="ko-KR" dirty="0"/>
              <a:t>frame</a:t>
            </a:r>
            <a:r>
              <a:rPr kumimoji="1" lang="ko-KR" altLang="en-US" dirty="0"/>
              <a:t>은 </a:t>
            </a:r>
            <a:r>
              <a:rPr kumimoji="1" lang="en" altLang="ko-KR" dirty="0"/>
              <a:t>Q0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원점으로 하고</a:t>
            </a:r>
            <a:r>
              <a:rPr kumimoji="1" lang="en-US" altLang="ko-KR" dirty="0"/>
              <a:t>, (</a:t>
            </a:r>
            <a:r>
              <a:rPr kumimoji="1" lang="en" altLang="ko-KR" dirty="0"/>
              <a:t>u1, u2, u3)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basis vector</a:t>
            </a:r>
            <a:r>
              <a:rPr kumimoji="1" lang="ko-KR" altLang="en-US" dirty="0"/>
              <a:t>로 하는 </a:t>
            </a:r>
            <a:r>
              <a:rPr kumimoji="1" lang="en" altLang="ko-KR" dirty="0"/>
              <a:t>frame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 중 </a:t>
            </a:r>
            <a:r>
              <a:rPr kumimoji="1" lang="en" altLang="ko-KR" dirty="0"/>
              <a:t>frame (u1, u2, u3, Q0)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다른 </a:t>
            </a:r>
            <a:r>
              <a:rPr kumimoji="1" lang="en" altLang="ko-KR" dirty="0"/>
              <a:t>frame (v1, v2, v3, P0)</a:t>
            </a:r>
            <a:r>
              <a:rPr kumimoji="1" lang="ko-KR" altLang="en-US" dirty="0"/>
              <a:t>에 관해 표현해 보면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 식과 같이 나타낼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</a:t>
            </a:r>
            <a:r>
              <a:rPr kumimoji="1" lang="en" altLang="ko-KR" dirty="0"/>
              <a:t>u1, u2, u3 vector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각각 </a:t>
            </a:r>
            <a:r>
              <a:rPr kumimoji="1" lang="en" altLang="ko-KR" dirty="0"/>
              <a:t>basis (v1, v2, v3)</a:t>
            </a:r>
            <a:r>
              <a:rPr kumimoji="1" lang="ko-KR" altLang="en-US" dirty="0"/>
              <a:t>에서의 </a:t>
            </a:r>
            <a:r>
              <a:rPr kumimoji="1" lang="en" altLang="ko-KR" dirty="0"/>
              <a:t>coordinates</a:t>
            </a:r>
            <a:r>
              <a:rPr kumimoji="1" lang="ko-KR" altLang="en-US" dirty="0"/>
              <a:t>들로 나타낼 수 있고</a:t>
            </a:r>
            <a:r>
              <a:rPr kumimoji="1" lang="en-US" altLang="ko-KR" dirty="0"/>
              <a:t>, </a:t>
            </a:r>
            <a:r>
              <a:rPr kumimoji="1" lang="en" altLang="ko-KR" dirty="0"/>
              <a:t>Q0</a:t>
            </a:r>
            <a:r>
              <a:rPr kumimoji="1" lang="ko-KR" altLang="en-US" dirty="0"/>
              <a:t>는 </a:t>
            </a:r>
            <a:r>
              <a:rPr kumimoji="1" lang="en" altLang="ko-KR" dirty="0"/>
              <a:t>point</a:t>
            </a:r>
            <a:r>
              <a:rPr kumimoji="1" lang="ko-KR" altLang="en-US" dirty="0"/>
              <a:t>이므로 </a:t>
            </a:r>
            <a:r>
              <a:rPr kumimoji="1" lang="en" altLang="ko-KR" dirty="0"/>
              <a:t>frame (v1, v2, v3, P0)</a:t>
            </a:r>
            <a:r>
              <a:rPr kumimoji="1" lang="ko-KR" altLang="en-US" dirty="0"/>
              <a:t>에 관해 이렇게 나타낼 수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 식들을 </a:t>
            </a:r>
            <a:r>
              <a:rPr kumimoji="1" lang="en" altLang="ko-KR" dirty="0"/>
              <a:t>matrix</a:t>
            </a:r>
            <a:r>
              <a:rPr kumimoji="1" lang="ko-KR" altLang="en-US" dirty="0"/>
              <a:t>형태로 정리하였습니다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(</a:t>
            </a:r>
            <a:r>
              <a:rPr kumimoji="1" lang="en" altLang="ko-KR" dirty="0"/>
              <a:t>u1, u2, u3, Q0) </a:t>
            </a:r>
            <a:r>
              <a:rPr kumimoji="1" lang="ko-KR" altLang="en-US" dirty="0"/>
              <a:t>는 </a:t>
            </a:r>
            <a:r>
              <a:rPr kumimoji="1" lang="en" altLang="ko-KR" dirty="0"/>
              <a:t>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(</a:t>
            </a:r>
            <a:r>
              <a:rPr kumimoji="1" lang="en" altLang="ko-KR" dirty="0"/>
              <a:t>v1, v2, v3, P0)</a:t>
            </a:r>
            <a:r>
              <a:rPr kumimoji="1" lang="ko-KR" altLang="en-US" dirty="0"/>
              <a:t>의 곱으로 나타낼 수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여기서 </a:t>
            </a:r>
            <a:r>
              <a:rPr kumimoji="1" lang="en" altLang="ko-KR" dirty="0"/>
              <a:t>M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4 </a:t>
            </a:r>
            <a:r>
              <a:rPr kumimoji="1" lang="en" altLang="ko-KR" dirty="0"/>
              <a:t>x 4 matrix</a:t>
            </a:r>
            <a:r>
              <a:rPr kumimoji="1" lang="ko-KR" altLang="en-US" dirty="0"/>
              <a:t>로 </a:t>
            </a:r>
            <a:r>
              <a:rPr kumimoji="1" lang="en" altLang="ko-KR" dirty="0"/>
              <a:t>u1, u2, u3, Q0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(</a:t>
            </a:r>
            <a:r>
              <a:rPr kumimoji="1" lang="en" altLang="ko-KR" dirty="0"/>
              <a:t>v1, v2, v3, P0)</a:t>
            </a:r>
            <a:r>
              <a:rPr kumimoji="1" lang="ko-KR" altLang="en-US" dirty="0"/>
              <a:t>에 관한 </a:t>
            </a:r>
            <a:r>
              <a:rPr kumimoji="1" lang="en" altLang="ko-KR" dirty="0"/>
              <a:t>coordinates</a:t>
            </a:r>
            <a:r>
              <a:rPr kumimoji="1" lang="ko-KR" altLang="en-US" dirty="0"/>
              <a:t>들을 담고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" altLang="ko-KR" dirty="0"/>
              <a:t>matrix M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"</a:t>
            </a:r>
            <a:r>
              <a:rPr kumimoji="1" lang="en" altLang="ko-KR" dirty="0"/>
              <a:t>matrix of change of frames" </a:t>
            </a:r>
            <a:r>
              <a:rPr kumimoji="1" lang="ko-KR" altLang="en-US" dirty="0"/>
              <a:t>라 부릅니다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</a:t>
            </a:r>
            <a:r>
              <a:rPr kumimoji="1" lang="ko-KR" altLang="en-US" dirty="0"/>
              <a:t>첫번째 </a:t>
            </a:r>
            <a:r>
              <a:rPr kumimoji="1" lang="en-US" altLang="ko-KR" dirty="0"/>
              <a:t>frame</a:t>
            </a:r>
            <a:r>
              <a:rPr kumimoji="1" lang="ko-KR" altLang="en-US" dirty="0"/>
              <a:t>을 두번째 </a:t>
            </a:r>
            <a:r>
              <a:rPr kumimoji="1" lang="en-US" altLang="ko-KR" dirty="0"/>
              <a:t>frame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바꾸어 주는 </a:t>
            </a:r>
            <a:r>
              <a:rPr kumimoji="1" lang="en-US" altLang="ko-KR" dirty="0"/>
              <a:t>matrix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2831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point P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 각각 </a:t>
            </a:r>
            <a:r>
              <a:rPr kumimoji="1" lang="en-US" altLang="ko-KR" dirty="0"/>
              <a:t>frame G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F</a:t>
            </a:r>
            <a:r>
              <a:rPr kumimoji="1" lang="ko-KR" altLang="en-US" dirty="0"/>
              <a:t>에서 나타낸 </a:t>
            </a:r>
            <a:r>
              <a:rPr kumimoji="1" lang="en-US" altLang="ko-KR" dirty="0"/>
              <a:t>coordinates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각각 </a:t>
            </a:r>
            <a:r>
              <a:rPr kumimoji="1" lang="en-US" altLang="ko-KR" dirty="0"/>
              <a:t>a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b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가정합시다</a:t>
            </a:r>
            <a:r>
              <a:rPr kumimoji="1" lang="en-US" altLang="ko-KR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 노트의 첫 부분에서 주어진 </a:t>
            </a:r>
            <a:r>
              <a:rPr kumimoji="1" lang="en-US" altLang="ko-KR" dirty="0"/>
              <a:t>frame</a:t>
            </a:r>
            <a:r>
              <a:rPr kumimoji="1" lang="ko-KR" altLang="en-US" dirty="0"/>
              <a:t>에서의 </a:t>
            </a:r>
            <a:r>
              <a:rPr kumimoji="1" lang="en-US" altLang="ko-KR" dirty="0"/>
              <a:t>point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coordinates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나타낸 것을 기억해 보면</a:t>
            </a:r>
            <a:r>
              <a:rPr kumimoji="1" lang="en-US" altLang="ko-KR" dirty="0"/>
              <a:t>, p</a:t>
            </a:r>
            <a:r>
              <a:rPr kumimoji="1" lang="ko-KR" altLang="en-US" dirty="0"/>
              <a:t>는 먼저 </a:t>
            </a:r>
            <a:r>
              <a:rPr kumimoji="1" lang="en-US" altLang="ko-KR" dirty="0"/>
              <a:t>F frame</a:t>
            </a:r>
            <a:r>
              <a:rPr kumimoji="1" lang="ko-KR" altLang="en-US" dirty="0"/>
              <a:t>에 관해 </a:t>
            </a:r>
            <a:r>
              <a:rPr kumimoji="1" lang="en-US" altLang="ko-KR" dirty="0" err="1"/>
              <a:t>b^T</a:t>
            </a:r>
            <a:r>
              <a:rPr kumimoji="1" lang="en-US" altLang="ko-KR" dirty="0"/>
              <a:t> </a:t>
            </a:r>
            <a:r>
              <a:rPr kumimoji="1" lang="ko-KR" altLang="en-US" dirty="0"/>
              <a:t>곱하기 </a:t>
            </a:r>
            <a:r>
              <a:rPr kumimoji="1" lang="en-US" altLang="ko-KR" dirty="0"/>
              <a:t>F</a:t>
            </a:r>
            <a:r>
              <a:rPr kumimoji="1" lang="ko-KR" altLang="en-US" dirty="0"/>
              <a:t>로 표시할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마찬가지로 </a:t>
            </a:r>
            <a:r>
              <a:rPr kumimoji="1" lang="en-US" altLang="ko-KR" dirty="0"/>
              <a:t>p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G frame</a:t>
            </a:r>
            <a:r>
              <a:rPr kumimoji="1" lang="ko-KR" altLang="en-US" dirty="0"/>
              <a:t>에 관해 나타내면 </a:t>
            </a:r>
            <a:r>
              <a:rPr kumimoji="1" lang="en-US" altLang="ko-KR" dirty="0" err="1"/>
              <a:t>a^T</a:t>
            </a:r>
            <a:r>
              <a:rPr kumimoji="1" lang="en-US" altLang="ko-KR" dirty="0"/>
              <a:t> </a:t>
            </a:r>
            <a:r>
              <a:rPr kumimoji="1" lang="ko-KR" altLang="en-US" dirty="0"/>
              <a:t>곱하기 </a:t>
            </a:r>
            <a:r>
              <a:rPr kumimoji="1" lang="en-US" altLang="ko-KR" dirty="0"/>
              <a:t>G</a:t>
            </a:r>
            <a:r>
              <a:rPr kumimoji="1" lang="ko-KR" altLang="en-US" dirty="0"/>
              <a:t>가 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만약 </a:t>
            </a:r>
            <a:r>
              <a:rPr kumimoji="1" lang="en-US" altLang="ko-KR" dirty="0" err="1"/>
              <a:t>b^T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a^T</a:t>
            </a:r>
            <a:r>
              <a:rPr kumimoji="1" lang="en-US" altLang="ko-KR" dirty="0"/>
              <a:t> </a:t>
            </a:r>
            <a:r>
              <a:rPr kumimoji="1" lang="ko-KR" altLang="en-US" dirty="0"/>
              <a:t>로 바꾸는 </a:t>
            </a:r>
            <a:r>
              <a:rPr kumimoji="1" lang="en-US" altLang="ko-KR" dirty="0"/>
              <a:t>transformation M</a:t>
            </a:r>
            <a:r>
              <a:rPr kumimoji="1" lang="ko-KR" altLang="en-US" dirty="0"/>
              <a:t>이 존재한다면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b^T</a:t>
            </a:r>
            <a:r>
              <a:rPr kumimoji="1" lang="en-US" altLang="ko-KR" dirty="0"/>
              <a:t> </a:t>
            </a:r>
            <a:r>
              <a:rPr kumimoji="1" lang="ko-KR" altLang="en-US" dirty="0"/>
              <a:t>곱하기 </a:t>
            </a:r>
            <a:r>
              <a:rPr kumimoji="1" lang="en-US" altLang="ko-KR" dirty="0"/>
              <a:t>M </a:t>
            </a:r>
            <a:r>
              <a:rPr kumimoji="1" lang="ko-KR" altLang="en-US" dirty="0"/>
              <a:t>은 </a:t>
            </a:r>
            <a:r>
              <a:rPr kumimoji="1" lang="en-US" altLang="ko-KR" dirty="0" err="1"/>
              <a:t>a^T</a:t>
            </a:r>
            <a:r>
              <a:rPr kumimoji="1" lang="en-US" altLang="ko-KR" dirty="0"/>
              <a:t> </a:t>
            </a:r>
            <a:r>
              <a:rPr kumimoji="1" lang="ko-KR" altLang="en-US" dirty="0"/>
              <a:t>와 같을 것이고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따라서 이렇게 표시할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다시 써 보면 </a:t>
            </a:r>
            <a:r>
              <a:rPr kumimoji="1" lang="en-US" altLang="ko-KR" dirty="0" err="1"/>
              <a:t>a^T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b^T</a:t>
            </a:r>
            <a:r>
              <a:rPr kumimoji="1" lang="en-US" altLang="ko-KR" dirty="0"/>
              <a:t> M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양변에 </a:t>
            </a:r>
            <a:r>
              <a:rPr kumimoji="1" lang="en-US" altLang="ko-KR" dirty="0"/>
              <a:t>transpose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취하면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 식과 같이 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이를 풀면 </a:t>
            </a:r>
            <a:r>
              <a:rPr kumimoji="1" lang="en-US" altLang="ko-KR" dirty="0"/>
              <a:t>a = M^T b </a:t>
            </a:r>
            <a:r>
              <a:rPr kumimoji="1" lang="ko-KR" altLang="en-US" dirty="0"/>
              <a:t>와 같이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참고로 두 </a:t>
            </a:r>
            <a:r>
              <a:rPr kumimoji="1" lang="en-US" altLang="ko-KR" dirty="0"/>
              <a:t>matrix</a:t>
            </a:r>
            <a:r>
              <a:rPr kumimoji="1" lang="ko-KR" altLang="en-US" dirty="0"/>
              <a:t>의 곱 </a:t>
            </a:r>
            <a:r>
              <a:rPr kumimoji="1" lang="en-US" altLang="ko-KR" dirty="0"/>
              <a:t>XY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transpose</a:t>
            </a:r>
            <a:r>
              <a:rPr kumimoji="1" lang="ko-KR" altLang="en-US" dirty="0"/>
              <a:t>는</a:t>
            </a:r>
            <a:r>
              <a:rPr kumimoji="1" lang="en-US" altLang="ko-KR" dirty="0"/>
              <a:t>, Y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transpose </a:t>
            </a:r>
            <a:r>
              <a:rPr kumimoji="1" lang="ko-KR" altLang="en-US" dirty="0"/>
              <a:t>곱하기 </a:t>
            </a:r>
            <a:r>
              <a:rPr kumimoji="1" lang="en-US" altLang="ko-KR" dirty="0"/>
              <a:t>X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transpose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여기서 </a:t>
            </a:r>
            <a:r>
              <a:rPr kumimoji="1" lang="en-US" altLang="ko-KR" dirty="0"/>
              <a:t>M^T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frame F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G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coordinates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conversion</a:t>
            </a:r>
            <a:r>
              <a:rPr kumimoji="1" lang="ko-KR" altLang="en-US" dirty="0"/>
              <a:t>하는 </a:t>
            </a:r>
            <a:r>
              <a:rPr kumimoji="1" lang="en-US" altLang="ko-KR" dirty="0"/>
              <a:t>transformation matrix</a:t>
            </a:r>
            <a:r>
              <a:rPr kumimoji="1" lang="ko-KR" altLang="en-US" dirty="0"/>
              <a:t>라 볼 수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여기서 반대 방향</a:t>
            </a:r>
            <a:r>
              <a:rPr kumimoji="1" lang="en-US" altLang="ko-KR" dirty="0"/>
              <a:t>, </a:t>
            </a:r>
            <a:r>
              <a:rPr kumimoji="1" lang="ko-KR" altLang="en-US" dirty="0"/>
              <a:t>즉 </a:t>
            </a:r>
            <a:r>
              <a:rPr kumimoji="1" lang="en-US" altLang="ko-KR" dirty="0"/>
              <a:t>frame G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F</a:t>
            </a:r>
            <a:r>
              <a:rPr kumimoji="1" lang="ko-KR" altLang="en-US" dirty="0"/>
              <a:t>로의 </a:t>
            </a:r>
            <a:r>
              <a:rPr kumimoji="1" lang="en-US" altLang="ko-KR" dirty="0"/>
              <a:t>coordinates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conversion </a:t>
            </a:r>
            <a:r>
              <a:rPr kumimoji="1" lang="ko-KR" altLang="en-US" dirty="0"/>
              <a:t>하려면 </a:t>
            </a:r>
            <a:r>
              <a:rPr kumimoji="1" lang="en-US" altLang="ko-KR" dirty="0"/>
              <a:t>M^T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inverse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적용하면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여기서 </a:t>
            </a:r>
            <a:r>
              <a:rPr kumimoji="1" lang="en-US" altLang="ko-KR" dirty="0"/>
              <a:t>M^T 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inverse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matrix T</a:t>
            </a:r>
            <a:r>
              <a:rPr kumimoji="1" lang="ko-KR" altLang="en-US" dirty="0"/>
              <a:t>로 표시하기로 합시다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0629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이렇게 식으로만 풀어보니 잘 감이 안 잡히는데요</a:t>
            </a:r>
            <a:r>
              <a:rPr kumimoji="1" lang="en-US" altLang="ko-KR" dirty="0"/>
              <a:t>. </a:t>
            </a:r>
            <a:r>
              <a:rPr kumimoji="1" lang="ko-KR" altLang="en-US" dirty="0"/>
              <a:t>실제 예를 들어 보도록 합시다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먼저 두개의 서로 다른 </a:t>
            </a:r>
            <a:r>
              <a:rPr kumimoji="1" lang="en" altLang="ko-KR" dirty="0"/>
              <a:t>frame</a:t>
            </a:r>
            <a:r>
              <a:rPr kumimoji="1" lang="ko-KR" altLang="en-US" dirty="0"/>
              <a:t>들 </a:t>
            </a:r>
            <a:r>
              <a:rPr kumimoji="1" lang="en" altLang="ko-KR" dirty="0"/>
              <a:t>G</a:t>
            </a:r>
            <a:r>
              <a:rPr kumimoji="1" lang="ko-KR" altLang="en-US" dirty="0"/>
              <a:t>와 </a:t>
            </a:r>
            <a:r>
              <a:rPr kumimoji="1" lang="en" altLang="ko-KR" dirty="0"/>
              <a:t>F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고려합니다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 두 </a:t>
            </a:r>
            <a:r>
              <a:rPr kumimoji="1" lang="en" altLang="ko-KR" dirty="0"/>
              <a:t>frame</a:t>
            </a:r>
            <a:r>
              <a:rPr kumimoji="1" lang="ko-KR" altLang="en-US" dirty="0"/>
              <a:t>에서 어떤 </a:t>
            </a:r>
            <a:r>
              <a:rPr kumimoji="1" lang="en" altLang="ko-KR" dirty="0"/>
              <a:t>point</a:t>
            </a:r>
            <a:r>
              <a:rPr kumimoji="1" lang="ko-KR" altLang="en-US" dirty="0"/>
              <a:t>의 </a:t>
            </a:r>
            <a:r>
              <a:rPr kumimoji="1" lang="en" altLang="ko-KR" dirty="0"/>
              <a:t>coordinates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각각 </a:t>
            </a:r>
            <a:r>
              <a:rPr kumimoji="1" lang="en" altLang="ko-KR" dirty="0"/>
              <a:t>a</a:t>
            </a:r>
            <a:r>
              <a:rPr kumimoji="1" lang="ko-KR" altLang="en-US" dirty="0"/>
              <a:t>와 </a:t>
            </a:r>
            <a:r>
              <a:rPr kumimoji="1" lang="en" altLang="ko-KR" dirty="0"/>
              <a:t>b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하겠습니다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a = </a:t>
            </a:r>
            <a:r>
              <a:rPr kumimoji="1" lang="en" altLang="ko-KR" dirty="0" err="1"/>
              <a:t>Cb</a:t>
            </a:r>
            <a:r>
              <a:rPr kumimoji="1" lang="en" altLang="ko-KR" dirty="0"/>
              <a:t> </a:t>
            </a:r>
            <a:r>
              <a:rPr kumimoji="1" lang="ko-KR" altLang="en-US" dirty="0"/>
              <a:t>로 놓을 수 있다고 했기 때문에</a:t>
            </a:r>
            <a:r>
              <a:rPr kumimoji="1" lang="en-US" altLang="ko-KR" dirty="0"/>
              <a:t>, </a:t>
            </a:r>
            <a:r>
              <a:rPr kumimoji="1" lang="en" altLang="ko-KR" dirty="0"/>
              <a:t>C</a:t>
            </a:r>
            <a:r>
              <a:rPr kumimoji="1" lang="ko-KR" altLang="en-US" dirty="0"/>
              <a:t>는 </a:t>
            </a:r>
            <a:r>
              <a:rPr kumimoji="1" lang="en" altLang="ko-KR" dirty="0"/>
              <a:t>b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(</a:t>
            </a:r>
            <a:r>
              <a:rPr kumimoji="1" lang="ko-KR" altLang="en-US" dirty="0"/>
              <a:t>즉 </a:t>
            </a:r>
            <a:r>
              <a:rPr kumimoji="1" lang="en" altLang="ko-KR" dirty="0"/>
              <a:t>frame F</a:t>
            </a:r>
            <a:r>
              <a:rPr kumimoji="1" lang="ko-KR" altLang="en-US" dirty="0"/>
              <a:t>에서</a:t>
            </a:r>
            <a:r>
              <a:rPr kumimoji="1" lang="en-US" altLang="ko-KR" dirty="0"/>
              <a:t>) </a:t>
            </a:r>
            <a:r>
              <a:rPr kumimoji="1" lang="en" altLang="ko-KR" dirty="0"/>
              <a:t>a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(</a:t>
            </a:r>
            <a:r>
              <a:rPr kumimoji="1" lang="ko-KR" altLang="en-US" dirty="0"/>
              <a:t>즉 </a:t>
            </a:r>
            <a:r>
              <a:rPr kumimoji="1" lang="en" altLang="ko-KR" dirty="0"/>
              <a:t>frame G</a:t>
            </a:r>
            <a:r>
              <a:rPr kumimoji="1" lang="ko-KR" altLang="en-US" dirty="0"/>
              <a:t>로</a:t>
            </a:r>
            <a:r>
              <a:rPr kumimoji="1" lang="en-US" altLang="ko-KR" dirty="0"/>
              <a:t>) </a:t>
            </a:r>
            <a:r>
              <a:rPr kumimoji="1" lang="ko-KR" altLang="en-US" dirty="0"/>
              <a:t>가는 </a:t>
            </a:r>
            <a:r>
              <a:rPr kumimoji="1" lang="en" altLang="ko-KR" dirty="0"/>
              <a:t>coordinates conversion matrix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앞의 </a:t>
            </a:r>
            <a:r>
              <a:rPr kumimoji="1" lang="en" altLang="ko-KR" dirty="0"/>
              <a:t>slide</a:t>
            </a:r>
            <a:r>
              <a:rPr kumimoji="1" lang="ko-KR" altLang="en-US" dirty="0"/>
              <a:t>에서는 </a:t>
            </a:r>
            <a:r>
              <a:rPr kumimoji="1" lang="en" altLang="ko-KR" dirty="0"/>
              <a:t>C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M^T </a:t>
            </a:r>
            <a:r>
              <a:rPr kumimoji="1" lang="ko-KR" altLang="en-US" dirty="0"/>
              <a:t>로 표시하였었죠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문제는 이 </a:t>
            </a:r>
            <a:r>
              <a:rPr kumimoji="1" lang="en" altLang="ko-KR" dirty="0"/>
              <a:t>C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어떻게 찾느냐 하는 것입니다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그림에서 보듯 우리가 </a:t>
            </a:r>
            <a:r>
              <a:rPr kumimoji="1" lang="en" altLang="ko-KR" dirty="0"/>
              <a:t>frame G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frame F</a:t>
            </a:r>
            <a:r>
              <a:rPr kumimoji="1" lang="ko-KR" altLang="en-US" dirty="0"/>
              <a:t>에서 나타낼 수 있다고 가정해 봅시다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그림에서 보면 </a:t>
            </a:r>
            <a:r>
              <a:rPr kumimoji="1" lang="en" altLang="ko-KR" dirty="0"/>
              <a:t>G</a:t>
            </a:r>
            <a:r>
              <a:rPr kumimoji="1" lang="ko-KR" altLang="en-US" dirty="0"/>
              <a:t>의 </a:t>
            </a:r>
            <a:r>
              <a:rPr kumimoji="1" lang="en" altLang="ko-KR" dirty="0"/>
              <a:t>x</a:t>
            </a:r>
            <a:r>
              <a:rPr kumimoji="1" lang="ko-KR" altLang="en-US" dirty="0"/>
              <a:t>축은 </a:t>
            </a:r>
            <a:r>
              <a:rPr kumimoji="1" lang="en" altLang="ko-KR" dirty="0"/>
              <a:t>F</a:t>
            </a:r>
            <a:r>
              <a:rPr kumimoji="1" lang="ko-KR" altLang="en-US" dirty="0"/>
              <a:t>에서 </a:t>
            </a:r>
            <a:r>
              <a:rPr kumimoji="1" lang="en" altLang="ko-KR" dirty="0"/>
              <a:t>unit vector u, y</a:t>
            </a:r>
            <a:r>
              <a:rPr kumimoji="1" lang="ko-KR" altLang="en-US" dirty="0"/>
              <a:t>축은 </a:t>
            </a:r>
            <a:r>
              <a:rPr kumimoji="1" lang="en" altLang="ko-KR" dirty="0"/>
              <a:t>F</a:t>
            </a:r>
            <a:r>
              <a:rPr kumimoji="1" lang="ko-KR" altLang="en-US" dirty="0"/>
              <a:t>에서 </a:t>
            </a:r>
            <a:r>
              <a:rPr kumimoji="1" lang="en" altLang="ko-KR" dirty="0"/>
              <a:t>unit vector v</a:t>
            </a:r>
            <a:r>
              <a:rPr kumimoji="1" lang="ko-KR" altLang="en-US" dirty="0"/>
              <a:t>로 나타내어졌습니다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그리고</a:t>
            </a:r>
            <a:r>
              <a:rPr kumimoji="1" lang="en-US" altLang="ko-KR" dirty="0"/>
              <a:t>, </a:t>
            </a:r>
            <a:r>
              <a:rPr kumimoji="1" lang="en" altLang="ko-KR" dirty="0"/>
              <a:t>G frame</a:t>
            </a:r>
            <a:r>
              <a:rPr kumimoji="1" lang="ko-KR" altLang="en-US" dirty="0"/>
              <a:t>의 원점도 </a:t>
            </a:r>
            <a:r>
              <a:rPr kumimoji="1" lang="en" altLang="ko-KR" dirty="0"/>
              <a:t>F frame</a:t>
            </a:r>
            <a:r>
              <a:rPr kumimoji="1" lang="ko-KR" altLang="en-US" dirty="0"/>
              <a:t>에 관해 나타내면 </a:t>
            </a:r>
            <a:r>
              <a:rPr kumimoji="1" lang="en" altLang="ko-KR" dirty="0"/>
              <a:t>p </a:t>
            </a:r>
            <a:r>
              <a:rPr kumimoji="1" lang="ko-KR" altLang="en-US" dirty="0"/>
              <a:t>점이 된다고 가정합시다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 때 </a:t>
            </a:r>
            <a:r>
              <a:rPr kumimoji="1" lang="en" altLang="ko-KR" dirty="0"/>
              <a:t>C</a:t>
            </a:r>
            <a:r>
              <a:rPr kumimoji="1" lang="ko-KR" altLang="en-US" dirty="0"/>
              <a:t>의 </a:t>
            </a:r>
            <a:r>
              <a:rPr kumimoji="1" lang="en" altLang="ko-KR" dirty="0"/>
              <a:t>inverse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먼저 고려해 봅시다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이것은 </a:t>
            </a:r>
            <a:r>
              <a:rPr kumimoji="1" lang="en" altLang="ko-KR" dirty="0"/>
              <a:t>G</a:t>
            </a:r>
            <a:r>
              <a:rPr kumimoji="1" lang="ko-KR" altLang="en-US" dirty="0"/>
              <a:t>의 </a:t>
            </a:r>
            <a:r>
              <a:rPr kumimoji="1" lang="en" altLang="ko-KR" dirty="0"/>
              <a:t>coordinates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F</a:t>
            </a:r>
            <a:r>
              <a:rPr kumimoji="1" lang="ko-KR" altLang="en-US" dirty="0"/>
              <a:t>로 </a:t>
            </a:r>
            <a:r>
              <a:rPr kumimoji="1" lang="en" altLang="ko-KR" dirty="0"/>
              <a:t>conversion</a:t>
            </a:r>
            <a:r>
              <a:rPr kumimoji="1" lang="ko-KR" altLang="en-US" dirty="0"/>
              <a:t>하는 </a:t>
            </a:r>
            <a:r>
              <a:rPr kumimoji="1" lang="en" altLang="ko-KR" dirty="0"/>
              <a:t>matrix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앞 장의 슬라이드에서 </a:t>
            </a:r>
            <a:r>
              <a:rPr kumimoji="1" lang="en" altLang="ko-KR" dirty="0"/>
              <a:t>C</a:t>
            </a:r>
            <a:r>
              <a:rPr kumimoji="1" lang="ko-KR" altLang="en-US" dirty="0"/>
              <a:t>의 </a:t>
            </a:r>
            <a:r>
              <a:rPr kumimoji="1" lang="en" altLang="ko-KR" dirty="0"/>
              <a:t>inverse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T</a:t>
            </a:r>
            <a:r>
              <a:rPr kumimoji="1" lang="ko-KR" altLang="en-US" dirty="0"/>
              <a:t>로 표시했었습니다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7100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T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G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F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conversion</a:t>
            </a:r>
            <a:r>
              <a:rPr kumimoji="1" lang="ko-KR" altLang="en-US" dirty="0"/>
              <a:t>하는 </a:t>
            </a:r>
            <a:r>
              <a:rPr kumimoji="1" lang="en-US" altLang="ko-KR" dirty="0"/>
              <a:t>matrix</a:t>
            </a:r>
            <a:r>
              <a:rPr kumimoji="1" lang="ko-KR" altLang="en-US" dirty="0"/>
              <a:t>이기 때문에</a:t>
            </a:r>
            <a:r>
              <a:rPr kumimoji="1" lang="en-US" altLang="ko-KR" dirty="0"/>
              <a:t>, G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x</a:t>
            </a:r>
            <a:r>
              <a:rPr kumimoji="1" lang="ko-KR" altLang="en-US" dirty="0"/>
              <a:t>축 즉 </a:t>
            </a:r>
            <a:r>
              <a:rPr kumimoji="1" lang="en-US" altLang="ko-KR" dirty="0"/>
              <a:t>(1, 0, 0)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T</a:t>
            </a:r>
            <a:r>
              <a:rPr kumimoji="1" lang="ko-KR" altLang="en-US" dirty="0"/>
              <a:t>로 변환하면</a:t>
            </a:r>
            <a:r>
              <a:rPr kumimoji="1" lang="en-US" altLang="ko-KR" dirty="0"/>
              <a:t>, u</a:t>
            </a:r>
            <a:r>
              <a:rPr kumimoji="1" lang="ko-KR" altLang="en-US" dirty="0"/>
              <a:t>가 나옵니다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앞 슬라이드에서 </a:t>
            </a:r>
            <a:r>
              <a:rPr kumimoji="1" lang="en-US" altLang="ko-KR" dirty="0"/>
              <a:t>G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x</a:t>
            </a:r>
            <a:r>
              <a:rPr kumimoji="1" lang="ko-KR" altLang="en-US" dirty="0"/>
              <a:t>축이 </a:t>
            </a:r>
            <a:r>
              <a:rPr kumimoji="1" lang="en-US" altLang="ko-KR" dirty="0"/>
              <a:t>F frame 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u</a:t>
            </a:r>
            <a:r>
              <a:rPr kumimoji="1" lang="ko-KR" altLang="en-US" dirty="0"/>
              <a:t>로 표현된다고 가정 </a:t>
            </a:r>
            <a:r>
              <a:rPr kumimoji="1" lang="ko-KR" altLang="en-US" dirty="0" err="1"/>
              <a:t>했었음을</a:t>
            </a:r>
            <a:r>
              <a:rPr kumimoji="1" lang="ko-KR" altLang="en-US" dirty="0"/>
              <a:t> 상기하도록 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여기서는 </a:t>
            </a:r>
            <a:r>
              <a:rPr kumimoji="1" lang="en-US" altLang="ko-KR" dirty="0"/>
              <a:t>homogenous </a:t>
            </a:r>
            <a:r>
              <a:rPr kumimoji="1" lang="ko-KR" altLang="en-US" dirty="0"/>
              <a:t>표현으로 </a:t>
            </a:r>
            <a:r>
              <a:rPr kumimoji="1" lang="en-US" altLang="ko-KR" dirty="0"/>
              <a:t>G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x</a:t>
            </a:r>
            <a:r>
              <a:rPr kumimoji="1" lang="ko-KR" altLang="en-US" dirty="0"/>
              <a:t>축을 </a:t>
            </a:r>
            <a:r>
              <a:rPr kumimoji="1" lang="en-US" altLang="ko-KR" dirty="0"/>
              <a:t>(1, 0, 0, 0)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표시 했는데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사실 </a:t>
            </a:r>
            <a:r>
              <a:rPr kumimoji="1" lang="en-US" altLang="ko-KR" dirty="0"/>
              <a:t>G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x, y, z </a:t>
            </a:r>
            <a:r>
              <a:rPr kumimoji="1" lang="ko-KR" altLang="en-US" dirty="0"/>
              <a:t>축의 변환 결과가 기여하는 </a:t>
            </a:r>
            <a:r>
              <a:rPr kumimoji="1" lang="en-US" altLang="ko-KR" dirty="0"/>
              <a:t>T</a:t>
            </a:r>
            <a:r>
              <a:rPr kumimoji="1" lang="ko-KR" altLang="en-US" dirty="0"/>
              <a:t>의 부분은 </a:t>
            </a:r>
            <a:r>
              <a:rPr kumimoji="1" lang="en-US" altLang="ko-KR" dirty="0"/>
              <a:t>4 x 4 matrix </a:t>
            </a:r>
            <a:r>
              <a:rPr kumimoji="1" lang="ko-KR" altLang="en-US" dirty="0"/>
              <a:t>중 </a:t>
            </a:r>
            <a:r>
              <a:rPr kumimoji="1" lang="en-US" altLang="ko-KR" dirty="0"/>
              <a:t>rotation part</a:t>
            </a:r>
            <a:r>
              <a:rPr kumimoji="1" lang="ko-KR" altLang="en-US" dirty="0"/>
              <a:t>인 좌측 상단의 </a:t>
            </a:r>
            <a:r>
              <a:rPr kumimoji="1" lang="en-US" altLang="ko-KR" dirty="0"/>
              <a:t>3 x 3 </a:t>
            </a:r>
            <a:r>
              <a:rPr kumimoji="1" lang="ko-KR" altLang="en-US" dirty="0"/>
              <a:t>부분입니다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따라서</a:t>
            </a:r>
            <a:r>
              <a:rPr kumimoji="1" lang="en-US" altLang="ko-KR" dirty="0"/>
              <a:t>, w </a:t>
            </a:r>
            <a:r>
              <a:rPr kumimoji="1" lang="ko-KR" altLang="en-US" dirty="0"/>
              <a:t>값을 </a:t>
            </a:r>
            <a:r>
              <a:rPr kumimoji="1" lang="en-US" altLang="ko-KR" dirty="0"/>
              <a:t>0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놓았습니다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마찬가지로</a:t>
            </a:r>
            <a:r>
              <a:rPr kumimoji="1" lang="en-US" altLang="ko-KR" dirty="0"/>
              <a:t>, G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y</a:t>
            </a:r>
            <a:r>
              <a:rPr kumimoji="1" lang="ko-KR" altLang="en-US" dirty="0"/>
              <a:t>축 즉 </a:t>
            </a:r>
            <a:r>
              <a:rPr kumimoji="1" lang="en-US" altLang="ko-KR" dirty="0"/>
              <a:t>(0, 1, 0)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T</a:t>
            </a:r>
            <a:r>
              <a:rPr kumimoji="1" lang="ko-KR" altLang="en-US" dirty="0"/>
              <a:t>로 변환하면</a:t>
            </a:r>
            <a:r>
              <a:rPr kumimoji="1" lang="en-US" altLang="ko-KR" dirty="0"/>
              <a:t>, v</a:t>
            </a:r>
            <a:r>
              <a:rPr kumimoji="1" lang="ko-KR" altLang="en-US" dirty="0"/>
              <a:t>가 나오게 될 것입니다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또</a:t>
            </a:r>
            <a:r>
              <a:rPr kumimoji="1" lang="en-US" altLang="ko-KR" dirty="0"/>
              <a:t>, G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z</a:t>
            </a:r>
            <a:r>
              <a:rPr kumimoji="1" lang="ko-KR" altLang="en-US" dirty="0"/>
              <a:t>축 즉 </a:t>
            </a:r>
            <a:r>
              <a:rPr kumimoji="1" lang="en-US" altLang="ko-KR" dirty="0"/>
              <a:t>(0, 0, 1)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T</a:t>
            </a:r>
            <a:r>
              <a:rPr kumimoji="1" lang="ko-KR" altLang="en-US" dirty="0"/>
              <a:t>로 변환하면 </a:t>
            </a:r>
            <a:r>
              <a:rPr kumimoji="1" lang="en-US" altLang="ko-KR" dirty="0"/>
              <a:t>n</a:t>
            </a:r>
            <a:r>
              <a:rPr kumimoji="1" lang="ko-KR" altLang="en-US" dirty="0"/>
              <a:t>이 나올 겁니다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마지막으로 </a:t>
            </a:r>
            <a:r>
              <a:rPr kumimoji="1" lang="en-US" altLang="ko-KR" dirty="0"/>
              <a:t>G</a:t>
            </a:r>
            <a:r>
              <a:rPr kumimoji="1" lang="ko-KR" altLang="en-US" dirty="0"/>
              <a:t>의 원점인 </a:t>
            </a:r>
            <a:r>
              <a:rPr kumimoji="1" lang="en-US" altLang="ko-KR" dirty="0"/>
              <a:t>(0, 0, 0)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T</a:t>
            </a:r>
            <a:r>
              <a:rPr kumimoji="1" lang="ko-KR" altLang="en-US" dirty="0"/>
              <a:t>로 변환하면 </a:t>
            </a:r>
            <a:r>
              <a:rPr kumimoji="1" lang="en-US" altLang="ko-KR" dirty="0"/>
              <a:t>p</a:t>
            </a:r>
            <a:r>
              <a:rPr kumimoji="1" lang="ko-KR" altLang="en-US" dirty="0"/>
              <a:t>가 나옵니다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여기서 원점과 </a:t>
            </a:r>
            <a:r>
              <a:rPr kumimoji="1" lang="en-US" altLang="ko-KR" dirty="0"/>
              <a:t>p</a:t>
            </a:r>
            <a:r>
              <a:rPr kumimoji="1" lang="ko-KR" altLang="en-US" dirty="0"/>
              <a:t>는 모두 축이 아니고 점들이므로 </a:t>
            </a:r>
            <a:r>
              <a:rPr kumimoji="1" lang="en-US" altLang="ko-KR" dirty="0"/>
              <a:t>w = 1</a:t>
            </a:r>
            <a:r>
              <a:rPr kumimoji="1" lang="ko-KR" altLang="en-US" dirty="0"/>
              <a:t>로 해 줍니다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이제 이 결과들을 다 모아서 </a:t>
            </a:r>
            <a:r>
              <a:rPr kumimoji="1" lang="en-US" altLang="ko-KR" dirty="0"/>
              <a:t>T 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구하면 이와 같이 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T 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보면 </a:t>
            </a:r>
            <a:r>
              <a:rPr kumimoji="1" lang="en-US" altLang="ko-KR" dirty="0"/>
              <a:t>u, v, n </a:t>
            </a:r>
            <a:r>
              <a:rPr kumimoji="1" lang="ko-KR" altLang="en-US" dirty="0"/>
              <a:t>벡터들을 각각 </a:t>
            </a:r>
            <a:r>
              <a:rPr kumimoji="1" lang="en-US" altLang="ko-KR" dirty="0"/>
              <a:t>1, 2, 3 </a:t>
            </a:r>
            <a:r>
              <a:rPr kumimoji="1" lang="ko-KR" altLang="en-US" dirty="0"/>
              <a:t>번째 </a:t>
            </a:r>
            <a:r>
              <a:rPr kumimoji="1" lang="en-US" altLang="ko-KR" dirty="0"/>
              <a:t>column</a:t>
            </a:r>
            <a:r>
              <a:rPr kumimoji="1" lang="ko-KR" altLang="en-US" dirty="0"/>
              <a:t>에 써 주고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원점 </a:t>
            </a:r>
            <a:r>
              <a:rPr kumimoji="1" lang="en-US" altLang="ko-KR" dirty="0"/>
              <a:t>p</a:t>
            </a:r>
            <a:r>
              <a:rPr kumimoji="1" lang="ko-KR" altLang="en-US" dirty="0"/>
              <a:t>의 좌표를 마지막 </a:t>
            </a:r>
            <a:r>
              <a:rPr kumimoji="1" lang="en-US" altLang="ko-KR" dirty="0"/>
              <a:t>column</a:t>
            </a:r>
            <a:r>
              <a:rPr kumimoji="1" lang="ko-KR" altLang="en-US" dirty="0"/>
              <a:t>에 배치합니다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그런데 이 형태는 많이 보던 것입니다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바로 </a:t>
            </a:r>
            <a:r>
              <a:rPr kumimoji="1" lang="en-US" altLang="ko-KR" dirty="0"/>
              <a:t>"translation after rotation"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composite transformation matrix</a:t>
            </a:r>
            <a:r>
              <a:rPr kumimoji="1" lang="ko-KR" altLang="en-US" dirty="0"/>
              <a:t>의 형태 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F frame</a:t>
            </a:r>
            <a:r>
              <a:rPr kumimoji="1" lang="ko-KR" altLang="en-US" dirty="0"/>
              <a:t>에서의 </a:t>
            </a:r>
            <a:r>
              <a:rPr kumimoji="1" lang="en-US" altLang="ko-KR" dirty="0"/>
              <a:t>G</a:t>
            </a:r>
            <a:r>
              <a:rPr kumimoji="1" lang="ko-KR" altLang="en-US" dirty="0"/>
              <a:t>의 세 기본 축들의 </a:t>
            </a:r>
            <a:r>
              <a:rPr kumimoji="1" lang="en-US" altLang="ko-KR" dirty="0"/>
              <a:t>unit vector</a:t>
            </a:r>
            <a:r>
              <a:rPr kumimoji="1" lang="ko-KR" altLang="en-US" dirty="0"/>
              <a:t>들이 </a:t>
            </a:r>
            <a:r>
              <a:rPr kumimoji="1" lang="en-US" altLang="ko-KR" dirty="0"/>
              <a:t>u, v, n </a:t>
            </a:r>
            <a:r>
              <a:rPr kumimoji="1" lang="ko-KR" altLang="en-US" dirty="0" err="1"/>
              <a:t>일때</a:t>
            </a:r>
            <a:r>
              <a:rPr kumimoji="1" lang="en-US" altLang="ko-KR" dirty="0"/>
              <a:t>,  </a:t>
            </a:r>
            <a:r>
              <a:rPr kumimoji="1" lang="ko-KR" altLang="en-US" dirty="0"/>
              <a:t>그 세 개의 </a:t>
            </a:r>
            <a:r>
              <a:rPr kumimoji="1" lang="en-US" altLang="ko-KR" dirty="0"/>
              <a:t>vector</a:t>
            </a:r>
            <a:r>
              <a:rPr kumimoji="1" lang="ko-KR" altLang="en-US" dirty="0"/>
              <a:t>들을 세 </a:t>
            </a:r>
            <a:r>
              <a:rPr kumimoji="1" lang="en-US" altLang="ko-KR" dirty="0"/>
              <a:t>column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가지는 </a:t>
            </a:r>
            <a:r>
              <a:rPr kumimoji="1" lang="en-US" altLang="ko-KR" dirty="0"/>
              <a:t>3x3 rotation 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만들어 </a:t>
            </a:r>
            <a:r>
              <a:rPr kumimoji="1" lang="en-US" altLang="ko-KR" dirty="0"/>
              <a:t>F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좌상단</a:t>
            </a:r>
            <a:r>
              <a:rPr kumimoji="1" lang="ko-KR" altLang="en-US" dirty="0"/>
              <a:t> </a:t>
            </a:r>
            <a:r>
              <a:rPr kumimoji="1" lang="en-US" altLang="ko-KR" dirty="0"/>
              <a:t>3x3 part</a:t>
            </a:r>
            <a:r>
              <a:rPr kumimoji="1" lang="ko-KR" altLang="en-US" dirty="0"/>
              <a:t>에 배치합니다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그리고 </a:t>
            </a:r>
            <a:r>
              <a:rPr kumimoji="1" lang="en-US" altLang="ko-KR" dirty="0"/>
              <a:t>F frame</a:t>
            </a:r>
            <a:r>
              <a:rPr kumimoji="1" lang="ko-KR" altLang="en-US" dirty="0"/>
              <a:t>에서의 </a:t>
            </a:r>
            <a:r>
              <a:rPr kumimoji="1" lang="en-US" altLang="ko-KR" dirty="0"/>
              <a:t>G</a:t>
            </a:r>
            <a:r>
              <a:rPr kumimoji="1" lang="ko-KR" altLang="en-US" dirty="0"/>
              <a:t>의 원점의 좌표를 </a:t>
            </a:r>
            <a:r>
              <a:rPr kumimoji="1" lang="en-US" altLang="ko-KR" dirty="0"/>
              <a:t>T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translation part</a:t>
            </a:r>
            <a:r>
              <a:rPr kumimoji="1" lang="ko-KR" altLang="en-US" dirty="0"/>
              <a:t>로 만들면 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즉</a:t>
            </a:r>
            <a:r>
              <a:rPr kumimoji="1" lang="en-US" altLang="ko-KR" dirty="0"/>
              <a:t>, G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F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conversion</a:t>
            </a:r>
            <a:r>
              <a:rPr kumimoji="1" lang="ko-KR" altLang="en-US" dirty="0"/>
              <a:t>하는 </a:t>
            </a:r>
            <a:r>
              <a:rPr kumimoji="1" lang="en-US" altLang="ko-KR" dirty="0"/>
              <a:t>T matrix</a:t>
            </a:r>
            <a:r>
              <a:rPr kumimoji="1" lang="ko-KR" altLang="en-US" dirty="0"/>
              <a:t>는 위와 같이 만든 </a:t>
            </a:r>
            <a:r>
              <a:rPr kumimoji="1" lang="en-US" altLang="ko-KR" dirty="0"/>
              <a:t>translation matrix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rotation matrix</a:t>
            </a:r>
            <a:r>
              <a:rPr kumimoji="1" lang="ko-KR" altLang="en-US" dirty="0"/>
              <a:t>의 곱이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요약하면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어떤 </a:t>
            </a:r>
            <a:r>
              <a:rPr kumimoji="1" lang="en-US" altLang="ko-KR" dirty="0"/>
              <a:t>frame G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reference frame F</a:t>
            </a:r>
            <a:r>
              <a:rPr kumimoji="1" lang="ko-KR" altLang="en-US" dirty="0"/>
              <a:t>에 관해 표현될 수 있다면</a:t>
            </a:r>
            <a:r>
              <a:rPr kumimoji="1" lang="en-US" altLang="ko-KR" dirty="0"/>
              <a:t>, G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coordinates</a:t>
            </a:r>
            <a:r>
              <a:rPr kumimoji="1" lang="ko-KR" altLang="en-US" dirty="0"/>
              <a:t>들을 </a:t>
            </a:r>
            <a:r>
              <a:rPr kumimoji="1" lang="en-US" altLang="ko-KR" dirty="0"/>
              <a:t>F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coordinates</a:t>
            </a:r>
            <a:r>
              <a:rPr kumimoji="1" lang="ko-KR" altLang="en-US" dirty="0"/>
              <a:t>들로 </a:t>
            </a:r>
            <a:r>
              <a:rPr kumimoji="1" lang="en-US" altLang="ko-KR" dirty="0"/>
              <a:t>conversion</a:t>
            </a:r>
            <a:r>
              <a:rPr kumimoji="1" lang="ko-KR" altLang="en-US" dirty="0"/>
              <a:t>하는 </a:t>
            </a:r>
            <a:r>
              <a:rPr kumimoji="1" lang="en-US" altLang="ko-KR" dirty="0"/>
              <a:t>T 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이와 같이 쉽게 만들 수 있다는 것입니다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그렇다면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 반대의 경우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F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G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conversion</a:t>
            </a:r>
            <a:r>
              <a:rPr kumimoji="1" lang="ko-KR" altLang="en-US" dirty="0"/>
              <a:t>하는 </a:t>
            </a:r>
            <a:r>
              <a:rPr kumimoji="1" lang="en-US" altLang="ko-KR" dirty="0"/>
              <a:t>matrix C</a:t>
            </a:r>
            <a:r>
              <a:rPr kumimoji="1" lang="ko-KR" altLang="en-US" dirty="0"/>
              <a:t>는 어떻게 구할까요</a:t>
            </a:r>
            <a:r>
              <a:rPr kumimoji="1" lang="en-US" altLang="ko-KR" dirty="0"/>
              <a:t>. C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T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inverse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계산하면 구할 수 있을 것입니다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그런데</a:t>
            </a:r>
            <a:r>
              <a:rPr kumimoji="1" lang="en-US" altLang="ko-KR" dirty="0"/>
              <a:t>, T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translation matrix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rotation matrix</a:t>
            </a:r>
            <a:r>
              <a:rPr kumimoji="1" lang="ko-KR" altLang="en-US" dirty="0"/>
              <a:t>의 곱의 형태라고 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여기서 그 </a:t>
            </a:r>
            <a:r>
              <a:rPr kumimoji="1" lang="en-US" altLang="ko-KR" dirty="0"/>
              <a:t>translation 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H, rotation 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K</a:t>
            </a:r>
            <a:r>
              <a:rPr kumimoji="1" lang="ko-KR" altLang="en-US" dirty="0"/>
              <a:t>로 나타내 봅시다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그러면 </a:t>
            </a:r>
            <a:r>
              <a:rPr kumimoji="1" lang="en-US" altLang="ko-KR" dirty="0"/>
              <a:t>T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inverse</a:t>
            </a:r>
            <a:r>
              <a:rPr kumimoji="1" lang="ko-KR" altLang="en-US" dirty="0"/>
              <a:t>인 </a:t>
            </a:r>
            <a:r>
              <a:rPr kumimoji="1" lang="en-US" altLang="ko-KR" dirty="0"/>
              <a:t>C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K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inverse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H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inverse</a:t>
            </a:r>
            <a:r>
              <a:rPr kumimoji="1" lang="ko-KR" altLang="en-US" dirty="0"/>
              <a:t>의 곱이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앞에서 </a:t>
            </a:r>
            <a:r>
              <a:rPr kumimoji="1" lang="en-US" altLang="ko-KR" dirty="0"/>
              <a:t>rotation matrix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orthonormal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 </a:t>
            </a:r>
            <a:r>
              <a:rPr kumimoji="1" lang="en-US" altLang="ko-KR" dirty="0"/>
              <a:t>inverse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transpose</a:t>
            </a:r>
            <a:r>
              <a:rPr kumimoji="1" lang="ko-KR" altLang="en-US" dirty="0"/>
              <a:t>와 같다고 했으니</a:t>
            </a:r>
            <a:r>
              <a:rPr kumimoji="1" lang="en-US" altLang="ko-KR" dirty="0"/>
              <a:t>, K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inverse</a:t>
            </a:r>
            <a:r>
              <a:rPr kumimoji="1" lang="ko-KR" altLang="en-US" dirty="0"/>
              <a:t>는 일단 간단히 </a:t>
            </a:r>
            <a:r>
              <a:rPr kumimoji="1" lang="en-US" altLang="ko-KR" dirty="0"/>
              <a:t>K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transpose</a:t>
            </a:r>
            <a:r>
              <a:rPr kumimoji="1" lang="ko-KR" altLang="en-US" dirty="0"/>
              <a:t>하여 구할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또 </a:t>
            </a:r>
            <a:r>
              <a:rPr kumimoji="1" lang="en-US" altLang="ko-KR" dirty="0"/>
              <a:t>translation matrix H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inverse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translation factor (p_1, p_2, p_3) </a:t>
            </a:r>
            <a:r>
              <a:rPr kumimoji="1" lang="ko-KR" altLang="en-US" dirty="0"/>
              <a:t>의 반대 방향으로 가는 </a:t>
            </a:r>
            <a:r>
              <a:rPr kumimoji="1" lang="en-US" altLang="ko-KR" dirty="0"/>
              <a:t>translation</a:t>
            </a:r>
            <a:r>
              <a:rPr kumimoji="1" lang="ko-KR" altLang="en-US" dirty="0"/>
              <a:t>을 나타내므로 또한 쉽게 구할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즉 </a:t>
            </a:r>
            <a:r>
              <a:rPr kumimoji="1" lang="en-US" altLang="ko-KR" dirty="0"/>
              <a:t>C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구하기 위해서는</a:t>
            </a:r>
            <a:r>
              <a:rPr kumimoji="1" lang="en-US" altLang="ko-KR" dirty="0"/>
              <a:t>, HK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곱하여 </a:t>
            </a:r>
            <a:r>
              <a:rPr kumimoji="1" lang="en-US" altLang="ko-KR" dirty="0"/>
              <a:t>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계산하기 전에</a:t>
            </a:r>
            <a:r>
              <a:rPr kumimoji="1" lang="en-US" altLang="ko-KR" dirty="0"/>
              <a:t>, H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K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따로 분리한 채로 </a:t>
            </a:r>
            <a:r>
              <a:rPr kumimoji="1" lang="en-US" altLang="ko-KR" dirty="0"/>
              <a:t>inverse</a:t>
            </a:r>
            <a:r>
              <a:rPr kumimoji="1" lang="ko-KR" altLang="en-US" dirty="0"/>
              <a:t>하는 것이 훨씬 간단하다는 것입니다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4647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이제 양쪽 방향으로의 </a:t>
            </a:r>
            <a:r>
              <a:rPr kumimoji="1" lang="en" altLang="ko-KR" dirty="0"/>
              <a:t>change of frame</a:t>
            </a:r>
            <a:r>
              <a:rPr kumimoji="1" lang="ko-KR" altLang="en-US" dirty="0"/>
              <a:t>의 </a:t>
            </a:r>
            <a:r>
              <a:rPr kumimoji="1" lang="en" altLang="ko-KR" dirty="0"/>
              <a:t>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구하는 방법을 알았으니</a:t>
            </a:r>
            <a:r>
              <a:rPr kumimoji="1" lang="en-US" altLang="ko-KR" dirty="0"/>
              <a:t>, </a:t>
            </a:r>
            <a:r>
              <a:rPr kumimoji="1" lang="ko-KR" altLang="en-US" dirty="0"/>
              <a:t>실제 문제를 풀어 보도록 하겠습니다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계산을 간단히 하기 위해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차원 문제로 설명하겠습니다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먼저 </a:t>
            </a:r>
            <a:r>
              <a:rPr kumimoji="1" lang="en" altLang="ko-KR" dirty="0"/>
              <a:t>G</a:t>
            </a:r>
            <a:r>
              <a:rPr kumimoji="1" lang="ko-KR" altLang="en-US" dirty="0"/>
              <a:t>의 </a:t>
            </a:r>
            <a:r>
              <a:rPr kumimoji="1" lang="en" altLang="ko-KR" dirty="0"/>
              <a:t>x</a:t>
            </a:r>
            <a:r>
              <a:rPr kumimoji="1" lang="ko-KR" altLang="en-US" dirty="0"/>
              <a:t>축을 </a:t>
            </a:r>
            <a:r>
              <a:rPr kumimoji="1" lang="en" altLang="ko-KR" dirty="0"/>
              <a:t>F frame</a:t>
            </a:r>
            <a:r>
              <a:rPr kumimoji="1" lang="ko-KR" altLang="en-US" dirty="0"/>
              <a:t>에서 나타낸 </a:t>
            </a:r>
            <a:r>
              <a:rPr kumimoji="1" lang="en" altLang="ko-KR" dirty="0"/>
              <a:t>unit vector u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(2 / </a:t>
            </a:r>
            <a:r>
              <a:rPr kumimoji="1" lang="en" altLang="ko-KR" dirty="0"/>
              <a:t>root(5), 1 / root(5))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또</a:t>
            </a:r>
            <a:r>
              <a:rPr kumimoji="1" lang="en-US" altLang="ko-KR" dirty="0"/>
              <a:t>, </a:t>
            </a:r>
            <a:r>
              <a:rPr kumimoji="1" lang="en" altLang="ko-KR" dirty="0"/>
              <a:t>G</a:t>
            </a:r>
            <a:r>
              <a:rPr kumimoji="1" lang="ko-KR" altLang="en-US" dirty="0"/>
              <a:t>의 </a:t>
            </a:r>
            <a:r>
              <a:rPr kumimoji="1" lang="en" altLang="ko-KR" dirty="0"/>
              <a:t>y</a:t>
            </a:r>
            <a:r>
              <a:rPr kumimoji="1" lang="ko-KR" altLang="en-US" dirty="0"/>
              <a:t>축을 </a:t>
            </a:r>
            <a:r>
              <a:rPr kumimoji="1" lang="en" altLang="ko-KR" dirty="0"/>
              <a:t>F frame</a:t>
            </a:r>
            <a:r>
              <a:rPr kumimoji="1" lang="ko-KR" altLang="en-US" dirty="0"/>
              <a:t>에서 나타낸 </a:t>
            </a:r>
            <a:r>
              <a:rPr kumimoji="1" lang="en" altLang="ko-KR" dirty="0"/>
              <a:t>unit vector v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(-1 / </a:t>
            </a:r>
            <a:r>
              <a:rPr kumimoji="1" lang="en" altLang="ko-KR" dirty="0"/>
              <a:t>root(5), 2 / root(5))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사실 이 숫자들은 그림의 </a:t>
            </a:r>
            <a:r>
              <a:rPr kumimoji="1" lang="en-US" altLang="ko-KR" dirty="0"/>
              <a:t>2</a:t>
            </a:r>
            <a:r>
              <a:rPr kumimoji="1" lang="en" altLang="ko-KR" dirty="0"/>
              <a:t>D grid</a:t>
            </a:r>
            <a:r>
              <a:rPr kumimoji="1" lang="ko-KR" altLang="en-US" dirty="0"/>
              <a:t>의 눈금을 세어서 계산해 보면 맞는 값들임을 알 수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또</a:t>
            </a:r>
            <a:r>
              <a:rPr kumimoji="1" lang="en-US" altLang="ko-KR" dirty="0"/>
              <a:t>, </a:t>
            </a:r>
            <a:r>
              <a:rPr kumimoji="1" lang="en" altLang="ko-KR" dirty="0"/>
              <a:t>G</a:t>
            </a:r>
            <a:r>
              <a:rPr kumimoji="1" lang="ko-KR" altLang="en-US" dirty="0"/>
              <a:t>의 원점을 </a:t>
            </a:r>
            <a:r>
              <a:rPr kumimoji="1" lang="en" altLang="ko-KR" dirty="0"/>
              <a:t>F frame</a:t>
            </a:r>
            <a:r>
              <a:rPr kumimoji="1" lang="ko-KR" altLang="en-US" dirty="0"/>
              <a:t>에서 나타내면 </a:t>
            </a:r>
            <a:r>
              <a:rPr kumimoji="1" lang="en" altLang="ko-KR" dirty="0"/>
              <a:t>p = (3, 2)</a:t>
            </a:r>
            <a:r>
              <a:rPr kumimoji="1" lang="ko-KR" altLang="en-US" dirty="0"/>
              <a:t>가 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이제 </a:t>
            </a:r>
            <a:r>
              <a:rPr kumimoji="1" lang="en" altLang="ko-KR" dirty="0"/>
              <a:t>G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F</a:t>
            </a:r>
            <a:r>
              <a:rPr kumimoji="1" lang="ko-KR" altLang="en-US" dirty="0"/>
              <a:t>로 변환하는 </a:t>
            </a:r>
            <a:r>
              <a:rPr kumimoji="1" lang="en" altLang="ko-KR" dirty="0"/>
              <a:t>matrix 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구하려 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앞 슬라이드에서 보았듯이 </a:t>
            </a:r>
            <a:r>
              <a:rPr kumimoji="1" lang="en" altLang="ko-KR" dirty="0"/>
              <a:t>T</a:t>
            </a:r>
            <a:r>
              <a:rPr kumimoji="1" lang="ko-KR" altLang="en-US" dirty="0"/>
              <a:t>는 </a:t>
            </a:r>
            <a:r>
              <a:rPr kumimoji="1" lang="en" altLang="ko-KR" dirty="0"/>
              <a:t>p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이용해 만든 </a:t>
            </a:r>
            <a:r>
              <a:rPr kumimoji="1" lang="en" altLang="ko-KR" dirty="0"/>
              <a:t>translation matrix</a:t>
            </a:r>
            <a:r>
              <a:rPr kumimoji="1" lang="ko-KR" altLang="en-US" dirty="0"/>
              <a:t>와 </a:t>
            </a:r>
            <a:r>
              <a:rPr kumimoji="1" lang="en" altLang="ko-KR" dirty="0"/>
              <a:t>u, v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이용해 만든 </a:t>
            </a:r>
            <a:r>
              <a:rPr kumimoji="1" lang="en" altLang="ko-KR" dirty="0"/>
              <a:t>rotation matrix</a:t>
            </a:r>
            <a:r>
              <a:rPr kumimoji="1" lang="ko-KR" altLang="en-US" dirty="0"/>
              <a:t>의 곱입니다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즉</a:t>
            </a:r>
            <a:r>
              <a:rPr kumimoji="1" lang="en-US" altLang="ko-KR" dirty="0"/>
              <a:t>, </a:t>
            </a:r>
            <a:r>
              <a:rPr kumimoji="1" lang="en" altLang="ko-KR" dirty="0"/>
              <a:t>T</a:t>
            </a:r>
            <a:r>
              <a:rPr kumimoji="1" lang="ko-KR" altLang="en-US" dirty="0"/>
              <a:t>는 이와 같은 식으로 표현됩니다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이제 반대 방향</a:t>
            </a:r>
            <a:r>
              <a:rPr kumimoji="1" lang="en-US" altLang="ko-KR" dirty="0"/>
              <a:t>, </a:t>
            </a:r>
            <a:r>
              <a:rPr kumimoji="1" lang="ko-KR" altLang="en-US" dirty="0"/>
              <a:t>즉 </a:t>
            </a:r>
            <a:r>
              <a:rPr kumimoji="1" lang="en" altLang="ko-KR" dirty="0"/>
              <a:t>F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G</a:t>
            </a:r>
            <a:r>
              <a:rPr kumimoji="1" lang="ko-KR" altLang="en-US" dirty="0"/>
              <a:t>로 변환하는 </a:t>
            </a:r>
            <a:r>
              <a:rPr kumimoji="1" lang="en" altLang="ko-KR" dirty="0"/>
              <a:t>matrix C</a:t>
            </a:r>
            <a:r>
              <a:rPr kumimoji="1" lang="ko-KR" altLang="en-US" dirty="0"/>
              <a:t>는 </a:t>
            </a:r>
            <a:r>
              <a:rPr kumimoji="1" lang="en" altLang="ko-KR" dirty="0"/>
              <a:t>T</a:t>
            </a:r>
            <a:r>
              <a:rPr kumimoji="1" lang="ko-KR" altLang="en-US" dirty="0"/>
              <a:t>의 </a:t>
            </a:r>
            <a:r>
              <a:rPr kumimoji="1" lang="en" altLang="ko-KR" dirty="0"/>
              <a:t>inverse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구하면 됩니다</a:t>
            </a:r>
            <a:r>
              <a:rPr kumimoji="1" lang="en-US" altLang="ko-KR" dirty="0"/>
              <a:t>.  </a:t>
            </a:r>
            <a:r>
              <a:rPr kumimoji="1" lang="en" altLang="ko-KR" dirty="0"/>
              <a:t>T = </a:t>
            </a:r>
            <a:r>
              <a:rPr kumimoji="1" lang="en" altLang="ko-KR" dirty="0" err="1"/>
              <a:t>Tp</a:t>
            </a:r>
            <a:r>
              <a:rPr kumimoji="1" lang="en" altLang="ko-KR" dirty="0"/>
              <a:t> R </a:t>
            </a:r>
            <a:r>
              <a:rPr kumimoji="1" lang="ko-KR" altLang="en-US" dirty="0"/>
              <a:t>임을 활용하여</a:t>
            </a:r>
            <a:r>
              <a:rPr kumimoji="1" lang="en-US" altLang="ko-KR" dirty="0"/>
              <a:t>, </a:t>
            </a:r>
            <a:r>
              <a:rPr kumimoji="1" lang="en" altLang="ko-KR" dirty="0"/>
              <a:t>inverse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좀 쉽게 구할 수 있을 것 같습니다</a:t>
            </a:r>
            <a:r>
              <a:rPr kumimoji="1" lang="en-US" altLang="ko-KR" dirty="0"/>
              <a:t>. (</a:t>
            </a:r>
            <a:r>
              <a:rPr kumimoji="1" lang="en" altLang="ko-KR" dirty="0" err="1"/>
              <a:t>Tp</a:t>
            </a:r>
            <a:r>
              <a:rPr kumimoji="1" lang="en" altLang="ko-KR" dirty="0"/>
              <a:t> R)^(-1)</a:t>
            </a:r>
            <a:r>
              <a:rPr kumimoji="1" lang="ko-KR" altLang="en-US" dirty="0"/>
              <a:t>은 </a:t>
            </a:r>
            <a:r>
              <a:rPr kumimoji="1" lang="en" altLang="ko-KR" dirty="0"/>
              <a:t>R^(-1) </a:t>
            </a:r>
            <a:r>
              <a:rPr kumimoji="1" lang="en" altLang="ko-KR" dirty="0" err="1"/>
              <a:t>Tp</a:t>
            </a:r>
            <a:r>
              <a:rPr kumimoji="1" lang="en" altLang="ko-KR" dirty="0"/>
              <a:t>^(-1)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이를 식으로 나타내면 이와 같습니다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마지막으로 두 </a:t>
            </a:r>
            <a:r>
              <a:rPr kumimoji="1" lang="en" altLang="ko-KR" dirty="0"/>
              <a:t>inverse 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곱하면 </a:t>
            </a:r>
            <a:r>
              <a:rPr kumimoji="1" lang="en" altLang="ko-KR" dirty="0"/>
              <a:t>C 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구할 수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이제 </a:t>
            </a:r>
            <a:r>
              <a:rPr kumimoji="1" lang="en" altLang="ko-KR" dirty="0"/>
              <a:t>F frame</a:t>
            </a:r>
            <a:r>
              <a:rPr kumimoji="1" lang="ko-KR" altLang="en-US" dirty="0"/>
              <a:t>에 관해 표현된 </a:t>
            </a:r>
            <a:r>
              <a:rPr kumimoji="1" lang="en" altLang="ko-KR" dirty="0"/>
              <a:t>point q = (4, 5)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G frame</a:t>
            </a:r>
            <a:r>
              <a:rPr kumimoji="1" lang="ko-KR" altLang="en-US" dirty="0"/>
              <a:t>에 관한 </a:t>
            </a:r>
            <a:r>
              <a:rPr kumimoji="1" lang="en" altLang="ko-KR" dirty="0"/>
              <a:t>coordinates</a:t>
            </a:r>
            <a:r>
              <a:rPr kumimoji="1" lang="ko-KR" altLang="en-US" dirty="0"/>
              <a:t>로 변환하려면</a:t>
            </a:r>
            <a:r>
              <a:rPr kumimoji="1" lang="en-US" altLang="ko-KR" dirty="0"/>
              <a:t>, </a:t>
            </a:r>
            <a:r>
              <a:rPr kumimoji="1" lang="en" altLang="ko-KR" dirty="0"/>
              <a:t>C</a:t>
            </a:r>
            <a:r>
              <a:rPr kumimoji="1" lang="ko-KR" altLang="en-US" dirty="0"/>
              <a:t>와 </a:t>
            </a:r>
            <a:r>
              <a:rPr kumimoji="1" lang="en" altLang="ko-KR" dirty="0"/>
              <a:t>q</a:t>
            </a:r>
            <a:r>
              <a:rPr kumimoji="1" lang="ko-KR" altLang="en-US" dirty="0"/>
              <a:t>의 곱을 계산하면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구해보니 </a:t>
            </a:r>
            <a:r>
              <a:rPr kumimoji="1" lang="en-US" altLang="ko-KR" dirty="0"/>
              <a:t>(2,236, 2,236) </a:t>
            </a:r>
            <a:r>
              <a:rPr kumimoji="1" lang="ko-KR" altLang="en-US" dirty="0"/>
              <a:t>이 나오는데요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그림에서 </a:t>
            </a:r>
            <a:r>
              <a:rPr kumimoji="1" lang="en" altLang="ko-KR" dirty="0"/>
              <a:t>G frame</a:t>
            </a:r>
            <a:r>
              <a:rPr kumimoji="1" lang="ko-KR" altLang="en-US" dirty="0"/>
              <a:t>을 기준으로 보니 대충 맞는 것 같습니다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6967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3D 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rotation</a:t>
            </a:r>
            <a:r>
              <a:rPr kumimoji="1" lang="ko-KR" altLang="en-US" dirty="0"/>
              <a:t>을 계산하는데 효율적이고 안정적인 방법 중의 하나는 </a:t>
            </a:r>
            <a:r>
              <a:rPr kumimoji="1" lang="en-US" altLang="ko-KR" dirty="0"/>
              <a:t>quaternion</a:t>
            </a:r>
            <a:r>
              <a:rPr kumimoji="1" lang="ko-KR" altLang="en-US" dirty="0"/>
              <a:t>을 이용하는 것입니다</a:t>
            </a:r>
            <a:r>
              <a:rPr kumimoji="1" lang="en-US" altLang="ko-KR" dirty="0"/>
              <a:t>. </a:t>
            </a:r>
          </a:p>
          <a:p>
            <a:r>
              <a:rPr kumimoji="1" lang="en-US" altLang="ko-KR" dirty="0"/>
              <a:t>Quaternion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4</a:t>
            </a:r>
            <a:r>
              <a:rPr kumimoji="1" lang="ko-KR" altLang="en-US" dirty="0"/>
              <a:t>차원의 </a:t>
            </a:r>
            <a:r>
              <a:rPr kumimoji="1" lang="en-US" altLang="ko-KR" dirty="0"/>
              <a:t>vector (q0, q1, q2, q3)</a:t>
            </a:r>
            <a:r>
              <a:rPr kumimoji="1" lang="ko-KR" altLang="en-US" dirty="0" err="1"/>
              <a:t>로서</a:t>
            </a:r>
            <a:r>
              <a:rPr kumimoji="1" lang="en-US" altLang="ko-KR" dirty="0"/>
              <a:t>, </a:t>
            </a:r>
            <a:r>
              <a:rPr kumimoji="1" lang="ko-KR" altLang="en-US" dirty="0"/>
              <a:t>하나의 </a:t>
            </a:r>
            <a:r>
              <a:rPr kumimoji="1" lang="en-US" altLang="ko-KR" dirty="0"/>
              <a:t>scalar q0</a:t>
            </a:r>
            <a:r>
              <a:rPr kumimoji="1" lang="ko-KR" altLang="en-US" dirty="0"/>
              <a:t>와 하나의 </a:t>
            </a:r>
            <a:r>
              <a:rPr kumimoji="1" lang="en-US" altLang="ko-KR" dirty="0"/>
              <a:t>3D vector </a:t>
            </a:r>
            <a:r>
              <a:rPr kumimoji="1" lang="en-US" altLang="ko-KR" b="1" dirty="0"/>
              <a:t>q</a:t>
            </a:r>
            <a:r>
              <a:rPr kumimoji="1" lang="en-US" altLang="ko-KR" dirty="0"/>
              <a:t> = (q1, q2, q3) </a:t>
            </a:r>
            <a:r>
              <a:rPr kumimoji="1" lang="ko-KR" altLang="en-US" dirty="0"/>
              <a:t>로 이루어져 있다고 볼 수 있습니다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6812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Quaternion</a:t>
            </a:r>
            <a:r>
              <a:rPr kumimoji="1" lang="ko-KR" altLang="en-US" dirty="0"/>
              <a:t>의 이론은 상당히 복잡한 것들이 많이 있습니다만 우리 코스에서는 </a:t>
            </a:r>
            <a:r>
              <a:rPr kumimoji="1" lang="en-US" altLang="ko-KR" dirty="0"/>
              <a:t>rotation</a:t>
            </a:r>
            <a:r>
              <a:rPr kumimoji="1" lang="ko-KR" altLang="en-US" dirty="0"/>
              <a:t>의 계산에 사용할 최소한의 것들만 소개하도록 하겠습니다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먼저 두 개의 </a:t>
            </a:r>
            <a:r>
              <a:rPr kumimoji="1" lang="en-US" altLang="ko-KR" dirty="0"/>
              <a:t>quaternion a = (q0, q)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b = (p0, p)</a:t>
            </a:r>
            <a:r>
              <a:rPr kumimoji="1" lang="ko-KR" altLang="en-US" dirty="0"/>
              <a:t>가 주어졌습니다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두 </a:t>
            </a:r>
            <a:r>
              <a:rPr kumimoji="1" lang="en-US" altLang="ko-KR" dirty="0"/>
              <a:t>quaternion</a:t>
            </a:r>
            <a:r>
              <a:rPr kumimoji="1" lang="ko-KR" altLang="en-US" dirty="0"/>
              <a:t>의 합 </a:t>
            </a:r>
            <a:r>
              <a:rPr kumimoji="1" lang="en-US" altLang="ko-KR" dirty="0"/>
              <a:t>a + b</a:t>
            </a:r>
            <a:r>
              <a:rPr kumimoji="1" lang="ko-KR" altLang="en-US" dirty="0"/>
              <a:t>는 정상적인 </a:t>
            </a:r>
            <a:r>
              <a:rPr kumimoji="1" lang="en-US" altLang="ko-KR" dirty="0"/>
              <a:t>4D vector</a:t>
            </a:r>
            <a:r>
              <a:rPr kumimoji="1" lang="ko-KR" altLang="en-US" dirty="0"/>
              <a:t>들의 합인데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대응하는 </a:t>
            </a:r>
            <a:r>
              <a:rPr kumimoji="1" lang="en-US" altLang="ko-KR" dirty="0"/>
              <a:t>element</a:t>
            </a:r>
            <a:r>
              <a:rPr kumimoji="1" lang="ko-KR" altLang="en-US" dirty="0"/>
              <a:t>들을 더하여 계산합니다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두 </a:t>
            </a:r>
            <a:r>
              <a:rPr kumimoji="1" lang="en-US" altLang="ko-KR" dirty="0"/>
              <a:t>quaternion</a:t>
            </a:r>
            <a:r>
              <a:rPr kumimoji="1" lang="ko-KR" altLang="en-US" dirty="0"/>
              <a:t>의 곱 </a:t>
            </a:r>
            <a:r>
              <a:rPr kumimoji="1" lang="en-US" altLang="ko-KR" dirty="0"/>
              <a:t>ab</a:t>
            </a:r>
            <a:r>
              <a:rPr kumimoji="1" lang="ko-KR" altLang="en-US" dirty="0"/>
              <a:t>는 여기에 주어진 식과 같이 계산됩니다</a:t>
            </a:r>
            <a:r>
              <a:rPr kumimoji="1" lang="en-US" altLang="ko-KR" dirty="0"/>
              <a:t>, </a:t>
            </a:r>
            <a:r>
              <a:rPr kumimoji="1" lang="ko-KR" altLang="en-US" dirty="0"/>
              <a:t>여기에는 </a:t>
            </a:r>
            <a:r>
              <a:rPr kumimoji="1" lang="en-US" altLang="ko-KR" dirty="0"/>
              <a:t>a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b</a:t>
            </a:r>
            <a:r>
              <a:rPr kumimoji="1" lang="ko-KR" altLang="en-US" dirty="0"/>
              <a:t>가 포함하는 </a:t>
            </a:r>
            <a:r>
              <a:rPr kumimoji="1" lang="en-US" altLang="ko-KR" dirty="0"/>
              <a:t>3D vector</a:t>
            </a:r>
            <a:r>
              <a:rPr kumimoji="1" lang="ko-KR" altLang="en-US" dirty="0"/>
              <a:t>들 </a:t>
            </a:r>
            <a:r>
              <a:rPr kumimoji="1" lang="en-US" altLang="ko-KR" dirty="0"/>
              <a:t>q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p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dot product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cross product</a:t>
            </a:r>
            <a:r>
              <a:rPr kumimoji="1" lang="ko-KR" altLang="en-US" dirty="0"/>
              <a:t>가 사용되었습니다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Quaternion</a:t>
            </a:r>
            <a:r>
              <a:rPr kumimoji="1" lang="ko-KR" altLang="en-US" dirty="0"/>
              <a:t>의 크기 </a:t>
            </a:r>
            <a:r>
              <a:rPr kumimoji="1" lang="en-US" altLang="ko-KR" dirty="0"/>
              <a:t>(magnitude, size)</a:t>
            </a:r>
            <a:r>
              <a:rPr kumimoji="1" lang="ko-KR" altLang="en-US" dirty="0"/>
              <a:t>는 정상적인 </a:t>
            </a:r>
            <a:r>
              <a:rPr kumimoji="1" lang="en-US" altLang="ko-KR" dirty="0"/>
              <a:t>4D vector</a:t>
            </a:r>
            <a:r>
              <a:rPr kumimoji="1" lang="ko-KR" altLang="en-US" dirty="0"/>
              <a:t>의 크기입니다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Quaternion</a:t>
            </a:r>
            <a:r>
              <a:rPr kumimoji="1" lang="ko-KR" altLang="en-US" dirty="0"/>
              <a:t>의 곱셈에 대한 </a:t>
            </a:r>
            <a:r>
              <a:rPr kumimoji="1" lang="en-US" altLang="ko-KR" dirty="0"/>
              <a:t>inverse a^(-1) </a:t>
            </a:r>
            <a:r>
              <a:rPr kumimoji="1" lang="ko-KR" altLang="en-US" dirty="0"/>
              <a:t>는 이 식과 같이 정의 됩니다</a:t>
            </a:r>
            <a:r>
              <a:rPr kumimoji="1" lang="en-US" altLang="ko-KR" dirty="0"/>
              <a:t>. a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a^(-1)</a:t>
            </a:r>
            <a:r>
              <a:rPr kumimoji="1" lang="ko-KR" altLang="en-US" dirty="0"/>
              <a:t>의 곱은 곱셈에 대한 </a:t>
            </a:r>
            <a:r>
              <a:rPr kumimoji="1" lang="ko-KR" altLang="en-US" dirty="0" err="1"/>
              <a:t>항등원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(1, 0)</a:t>
            </a:r>
            <a:r>
              <a:rPr kumimoji="1" lang="ko-KR" altLang="en-US" dirty="0"/>
              <a:t>이 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0125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28600" indent="-228600">
                  <a:buFont typeface="+mj-lt"/>
                  <a:buAutoNum type="arabicPeriod"/>
                </a:pPr>
                <a:r>
                  <a:rPr kumimoji="1" lang="en-US" altLang="ko-KR" dirty="0" err="1"/>
                  <a:t>Quternion</a:t>
                </a:r>
                <a:r>
                  <a:rPr kumimoji="1" lang="ko-KR" altLang="en-US" dirty="0"/>
                  <a:t>을 사용하여 </a:t>
                </a:r>
                <a:r>
                  <a:rPr kumimoji="1" lang="en-US" altLang="ko-KR" dirty="0"/>
                  <a:t>3D point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임의의 축에 대해 </a:t>
                </a:r>
                <a:r>
                  <a:rPr kumimoji="1" lang="en-US" altLang="ko-KR" dirty="0"/>
                  <a:t>rotate</a:t>
                </a:r>
                <a:r>
                  <a:rPr kumimoji="1" lang="ko-KR" altLang="en-US" dirty="0"/>
                  <a:t>할 수 있습니다</a:t>
                </a:r>
                <a:r>
                  <a:rPr kumimoji="1" lang="en-US" altLang="ko-KR" dirty="0"/>
                  <a:t>.</a:t>
                </a:r>
                <a:r>
                  <a:rPr kumimoji="1" lang="ko-KR" altLang="en-US" dirty="0"/>
                  <a:t>먼저 </a:t>
                </a:r>
                <a:r>
                  <a:rPr kumimoji="1" lang="en-US" altLang="ko-KR" dirty="0"/>
                  <a:t>rotation</a:t>
                </a:r>
                <a:r>
                  <a:rPr kumimoji="1" lang="ko-KR" altLang="en-US" dirty="0"/>
                  <a:t>을 할 </a:t>
                </a:r>
                <a:r>
                  <a:rPr kumimoji="1" lang="en-US" altLang="ko-KR" dirty="0"/>
                  <a:t>3D point u = (</a:t>
                </a:r>
                <a:r>
                  <a:rPr kumimoji="1" lang="en-US" altLang="ko-KR" dirty="0" err="1"/>
                  <a:t>x,y,z</a:t>
                </a:r>
                <a:r>
                  <a:rPr kumimoji="1" lang="en-US" altLang="ko-KR" dirty="0"/>
                  <a:t>) </a:t>
                </a:r>
                <a:r>
                  <a:rPr kumimoji="1" lang="ko-KR" altLang="en-US" dirty="0"/>
                  <a:t>로 </a:t>
                </a:r>
                <a:r>
                  <a:rPr kumimoji="1" lang="en-US" altLang="ko-KR" dirty="0" err="1"/>
                  <a:t>quaternio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p = (0, u) 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만듭니다</a:t>
                </a:r>
                <a:r>
                  <a:rPr kumimoji="1" lang="en-US" altLang="ko-KR" dirty="0"/>
                  <a:t>.</a:t>
                </a:r>
                <a:r>
                  <a:rPr kumimoji="1" lang="ko-KR" altLang="en-US" dirty="0"/>
                  <a:t> </a:t>
                </a:r>
                <a:endParaRPr kumimoji="1" lang="en-US" altLang="ko-KR" dirty="0"/>
              </a:p>
              <a:p>
                <a:pPr marL="228600" indent="-228600">
                  <a:buFont typeface="+mj-lt"/>
                  <a:buAutoNum type="arabicPeriod"/>
                </a:pPr>
                <a:r>
                  <a:rPr kumimoji="1" lang="en-US" altLang="ko-KR" dirty="0"/>
                  <a:t>Rotation axis</a:t>
                </a:r>
                <a:r>
                  <a:rPr kumimoji="1" lang="ko-KR" altLang="en-US" dirty="0"/>
                  <a:t>가 </a:t>
                </a:r>
                <a:r>
                  <a:rPr kumimoji="1" lang="en-US" altLang="ko-KR" dirty="0"/>
                  <a:t>unit vector v </a:t>
                </a:r>
                <a:r>
                  <a:rPr kumimoji="1" lang="ko-KR" altLang="en-US" dirty="0"/>
                  <a:t>로 주어집니다</a:t>
                </a:r>
                <a:r>
                  <a:rPr kumimoji="1" lang="en-US" altLang="ko-KR" dirty="0"/>
                  <a:t>.</a:t>
                </a:r>
                <a:r>
                  <a:rPr kumimoji="1" lang="ko-KR" altLang="en-US" dirty="0"/>
                  <a:t> </a:t>
                </a:r>
                <a:endParaRPr kumimoji="1" lang="en-US" altLang="ko-KR" dirty="0"/>
              </a:p>
              <a:p>
                <a:pPr marL="228600" indent="-228600">
                  <a:buFont typeface="+mj-lt"/>
                  <a:buAutoNum type="arabicPeriod"/>
                </a:pPr>
                <a:r>
                  <a:rPr kumimoji="1" lang="ko-KR" altLang="en-US" dirty="0"/>
                  <a:t>이제 </a:t>
                </a:r>
                <a:r>
                  <a:rPr kumimoji="1" lang="en-US" altLang="ko-KR" dirty="0"/>
                  <a:t>v</a:t>
                </a:r>
                <a:r>
                  <a:rPr kumimoji="1" lang="ko-KR" altLang="en-US" dirty="0"/>
                  <a:t>축에 관해 </a:t>
                </a:r>
                <a:r>
                  <a:rPr kumimoji="1" lang="en-US" altLang="ko-KR" dirty="0"/>
                  <a:t>u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theta</a:t>
                </a:r>
                <a:r>
                  <a:rPr kumimoji="1" lang="ko-KR" altLang="en-US" dirty="0"/>
                  <a:t>만큼 </a:t>
                </a:r>
                <a:r>
                  <a:rPr kumimoji="1" lang="en-US" altLang="ko-KR" dirty="0"/>
                  <a:t>rotate</a:t>
                </a:r>
                <a:r>
                  <a:rPr kumimoji="1" lang="ko-KR" altLang="en-US" dirty="0"/>
                  <a:t>한 결과 </a:t>
                </a:r>
                <a:r>
                  <a:rPr kumimoji="1" lang="en-US" altLang="ko-KR" dirty="0"/>
                  <a:t>u’ </a:t>
                </a:r>
                <a:r>
                  <a:rPr kumimoji="1" lang="ko-KR" altLang="en-US" dirty="0"/>
                  <a:t>을 구하는 방법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즉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12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을 보겠습니다</a:t>
                </a:r>
                <a:r>
                  <a:rPr kumimoji="1" lang="en-US" altLang="ko-KR" dirty="0"/>
                  <a:t>.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kumimoji="1" lang="ko-KR" altLang="en-US" dirty="0"/>
                  <a:t>먼저 </a:t>
                </a:r>
                <a:r>
                  <a:rPr kumimoji="1" lang="en-US" altLang="ko-KR" dirty="0"/>
                  <a:t>unit quaternion r</a:t>
                </a:r>
                <a:r>
                  <a:rPr kumimoji="1" lang="ko-KR" altLang="en-US" dirty="0"/>
                  <a:t>을 만듭니다</a:t>
                </a:r>
                <a:r>
                  <a:rPr kumimoji="1" lang="en-US" altLang="ko-KR" dirty="0"/>
                  <a:t>:</a:t>
                </a:r>
                <a:r>
                  <a:rPr kumimoji="1" lang="ko-KR" altLang="en-US" dirty="0"/>
                  <a:t> </a:t>
                </a:r>
                <a:endParaRPr kumimoji="1" lang="en-US" altLang="ko-KR" dirty="0"/>
              </a:p>
              <a:p>
                <a:pPr marL="228600" indent="-228600">
                  <a:buFont typeface="+mj-lt"/>
                  <a:buAutoNum type="arabicPeriod"/>
                </a:pPr>
                <a:r>
                  <a:rPr kumimoji="1" lang="en-US" altLang="ko-KR" dirty="0"/>
                  <a:t>r</a:t>
                </a:r>
                <a:r>
                  <a:rPr kumimoji="1" lang="ko-KR" altLang="en-US" dirty="0"/>
                  <a:t>의 </a:t>
                </a:r>
                <a:r>
                  <a:rPr kumimoji="1" lang="en-US" altLang="ko-KR" dirty="0"/>
                  <a:t>inverse</a:t>
                </a:r>
                <a:r>
                  <a:rPr kumimoji="1" lang="ko-KR" altLang="en-US" dirty="0"/>
                  <a:t>는 </a:t>
                </a:r>
                <a:r>
                  <a:rPr kumimoji="1" lang="en-US" altLang="ko-KR" dirty="0"/>
                  <a:t>vector </a:t>
                </a:r>
                <a:r>
                  <a:rPr kumimoji="1" lang="ko-KR" altLang="en-US" dirty="0"/>
                  <a:t>파트에 </a:t>
                </a:r>
                <a:r>
                  <a:rPr kumimoji="1" lang="en-US" altLang="ko-KR" dirty="0"/>
                  <a:t>–</a:t>
                </a:r>
                <a:r>
                  <a:rPr kumimoji="1" lang="ko-KR" altLang="en-US" dirty="0"/>
                  <a:t>를 붙이면 됩니다</a:t>
                </a:r>
                <a:r>
                  <a:rPr kumimoji="1" lang="en-US" altLang="ko-KR" dirty="0"/>
                  <a:t>. r</a:t>
                </a:r>
                <a:r>
                  <a:rPr kumimoji="1" lang="ko-KR" altLang="en-US" dirty="0"/>
                  <a:t>이 </a:t>
                </a:r>
                <a:r>
                  <a:rPr kumimoji="1" lang="en-US" altLang="ko-KR" dirty="0"/>
                  <a:t>unit quaternion</a:t>
                </a:r>
                <a:r>
                  <a:rPr kumimoji="1" lang="ko-KR" altLang="en-US" dirty="0"/>
                  <a:t>이면</a:t>
                </a:r>
                <a:r>
                  <a:rPr kumimoji="1" lang="en-US" altLang="ko-KR" dirty="0"/>
                  <a:t>, r</a:t>
                </a:r>
                <a:r>
                  <a:rPr kumimoji="1" lang="ko-KR" altLang="en-US" dirty="0"/>
                  <a:t>의 </a:t>
                </a:r>
                <a:r>
                  <a:rPr kumimoji="1" lang="en-US" altLang="ko-KR" dirty="0"/>
                  <a:t>inverse</a:t>
                </a:r>
                <a:r>
                  <a:rPr kumimoji="1" lang="ko-KR" altLang="en-US" dirty="0"/>
                  <a:t>도 </a:t>
                </a:r>
                <a:r>
                  <a:rPr kumimoji="1" lang="en-US" altLang="ko-KR" dirty="0"/>
                  <a:t>unit quaternion </a:t>
                </a:r>
                <a:r>
                  <a:rPr kumimoji="1" lang="ko-KR" altLang="en-US" dirty="0"/>
                  <a:t>입니다</a:t>
                </a:r>
                <a:r>
                  <a:rPr kumimoji="1" lang="en-US" altLang="ko-KR" dirty="0"/>
                  <a:t>.</a:t>
                </a:r>
                <a:r>
                  <a:rPr kumimoji="1" lang="ko-KR" altLang="en-US" dirty="0"/>
                  <a:t> </a:t>
                </a:r>
                <a:endParaRPr kumimoji="1" lang="en-US" altLang="ko-KR" dirty="0"/>
              </a:p>
              <a:p>
                <a:pPr marL="228600" indent="-228600">
                  <a:buFont typeface="+mj-lt"/>
                  <a:buAutoNum type="arabicPeriod"/>
                </a:pPr>
                <a:r>
                  <a:rPr kumimoji="1" lang="ko-KR" altLang="en-US" dirty="0"/>
                  <a:t>그러면 </a:t>
                </a:r>
                <a:r>
                  <a:rPr kumimoji="1" lang="en-US" altLang="ko-KR" dirty="0"/>
                  <a:t>rotation</a:t>
                </a:r>
                <a:r>
                  <a:rPr kumimoji="1" lang="ko-KR" altLang="en-US" dirty="0"/>
                  <a:t>한 결과 </a:t>
                </a:r>
                <a:r>
                  <a:rPr kumimoji="1" lang="en-US" altLang="ko-KR" dirty="0"/>
                  <a:t>p’ = (0, u’) </a:t>
                </a:r>
                <a:r>
                  <a:rPr kumimoji="1" lang="ko-KR" altLang="en-US" dirty="0"/>
                  <a:t>는</a:t>
                </a:r>
                <a:r>
                  <a:rPr kumimoji="1" lang="en-US" altLang="ko-KR" dirty="0"/>
                  <a:t> p’ = r p r^(-1) </a:t>
                </a:r>
                <a:r>
                  <a:rPr kumimoji="1" lang="ko-KR" altLang="en-US" dirty="0"/>
                  <a:t>로 계산됩니다</a:t>
                </a:r>
                <a:r>
                  <a:rPr kumimoji="1" lang="en-US" altLang="ko-KR" dirty="0"/>
                  <a:t>. </a:t>
                </a:r>
              </a:p>
              <a:p>
                <a:endParaRPr kumimoji="1"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ko-KR" dirty="0" err="1"/>
                  <a:t>Quternion</a:t>
                </a:r>
                <a:r>
                  <a:rPr kumimoji="1" lang="ko-KR" altLang="en-US" dirty="0"/>
                  <a:t>을 사용하여 </a:t>
                </a:r>
                <a:r>
                  <a:rPr kumimoji="1" lang="en-US" altLang="ko-KR" dirty="0"/>
                  <a:t>3D point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임의의 축에 대해 </a:t>
                </a:r>
                <a:r>
                  <a:rPr kumimoji="1" lang="en-US" altLang="ko-KR" dirty="0"/>
                  <a:t>rotate</a:t>
                </a:r>
                <a:r>
                  <a:rPr kumimoji="1" lang="ko-KR" altLang="en-US" dirty="0"/>
                  <a:t>할 수 있습니다</a:t>
                </a:r>
                <a:r>
                  <a:rPr kumimoji="1" lang="en-US" altLang="ko-KR" dirty="0"/>
                  <a:t>.</a:t>
                </a:r>
              </a:p>
              <a:p>
                <a:r>
                  <a:rPr kumimoji="1" lang="ko-KR" altLang="en-US" dirty="0"/>
                  <a:t>먼저 </a:t>
                </a:r>
                <a:r>
                  <a:rPr kumimoji="1" lang="en-US" altLang="ko-KR" dirty="0"/>
                  <a:t>rotation</a:t>
                </a:r>
                <a:r>
                  <a:rPr kumimoji="1" lang="ko-KR" altLang="en-US" dirty="0"/>
                  <a:t>을 할 </a:t>
                </a:r>
                <a:r>
                  <a:rPr kumimoji="1" lang="en-US" altLang="ko-KR" dirty="0"/>
                  <a:t>3D point u = (</a:t>
                </a:r>
                <a:r>
                  <a:rPr kumimoji="1" lang="en-US" altLang="ko-KR" dirty="0" err="1"/>
                  <a:t>x,y,z</a:t>
                </a:r>
                <a:r>
                  <a:rPr kumimoji="1" lang="en-US" altLang="ko-KR" dirty="0"/>
                  <a:t>) </a:t>
                </a:r>
                <a:r>
                  <a:rPr kumimoji="1" lang="ko-KR" altLang="en-US" dirty="0"/>
                  <a:t>로 </a:t>
                </a:r>
                <a:r>
                  <a:rPr kumimoji="1" lang="en-US" altLang="ko-KR" dirty="0" err="1"/>
                  <a:t>quaternio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p = (0, u) 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만듭니다</a:t>
                </a:r>
                <a:r>
                  <a:rPr kumimoji="1" lang="en-US" altLang="ko-KR" dirty="0"/>
                  <a:t>.</a:t>
                </a:r>
                <a:r>
                  <a:rPr kumimoji="1" lang="ko-KR" altLang="en-US" dirty="0"/>
                  <a:t> </a:t>
                </a:r>
                <a:endParaRPr kumimoji="1" lang="en-US" altLang="ko-KR" dirty="0"/>
              </a:p>
              <a:p>
                <a:r>
                  <a:rPr kumimoji="1" lang="en-US" altLang="ko-KR" dirty="0"/>
                  <a:t>Rotation axis</a:t>
                </a:r>
                <a:r>
                  <a:rPr kumimoji="1" lang="ko-KR" altLang="en-US" dirty="0"/>
                  <a:t>가 </a:t>
                </a:r>
                <a:r>
                  <a:rPr kumimoji="1" lang="en-US" altLang="ko-KR" dirty="0"/>
                  <a:t>unit vector v </a:t>
                </a:r>
                <a:r>
                  <a:rPr kumimoji="1" lang="ko-KR" altLang="en-US" dirty="0"/>
                  <a:t>로 주어집니다</a:t>
                </a:r>
                <a:r>
                  <a:rPr kumimoji="1" lang="en-US" altLang="ko-KR" dirty="0"/>
                  <a:t>.</a:t>
                </a:r>
                <a:r>
                  <a:rPr kumimoji="1" lang="ko-KR" altLang="en-US" dirty="0"/>
                  <a:t> </a:t>
                </a:r>
                <a:endParaRPr kumimoji="1" lang="en-US" altLang="ko-KR" dirty="0"/>
              </a:p>
              <a:p>
                <a:r>
                  <a:rPr kumimoji="1" lang="ko-KR" altLang="en-US" dirty="0"/>
                  <a:t>이제 </a:t>
                </a:r>
                <a:r>
                  <a:rPr kumimoji="1" lang="en-US" altLang="ko-KR" dirty="0"/>
                  <a:t>v</a:t>
                </a:r>
                <a:r>
                  <a:rPr kumimoji="1" lang="ko-KR" altLang="en-US" dirty="0"/>
                  <a:t>축에 관해 </a:t>
                </a:r>
                <a:r>
                  <a:rPr kumimoji="1" lang="en-US" altLang="ko-KR" dirty="0"/>
                  <a:t>u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theta</a:t>
                </a:r>
                <a:r>
                  <a:rPr kumimoji="1" lang="ko-KR" altLang="en-US" dirty="0"/>
                  <a:t>만큼 </a:t>
                </a:r>
                <a:r>
                  <a:rPr kumimoji="1" lang="en-US" altLang="ko-KR" dirty="0"/>
                  <a:t>rotate</a:t>
                </a:r>
                <a:r>
                  <a:rPr kumimoji="1" lang="ko-KR" altLang="en-US" dirty="0"/>
                  <a:t>한 결과 </a:t>
                </a:r>
                <a:r>
                  <a:rPr kumimoji="1" lang="en-US" altLang="ko-KR" dirty="0"/>
                  <a:t>u’ </a:t>
                </a:r>
                <a:r>
                  <a:rPr kumimoji="1" lang="ko-KR" altLang="en-US" dirty="0"/>
                  <a:t>을 구하는 방법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즉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:r>
                  <a:rPr lang="en-US" altLang="ko-KR" sz="1200" i="0" dirty="0">
                    <a:latin typeface="Cambria Math" panose="02040503050406030204" pitchFamily="18" charset="0"/>
                  </a:rPr>
                  <a:t>𝑢</a:t>
                </a:r>
                <a:r>
                  <a:rPr lang="en-US" altLang="ko-KR" sz="1200" b="0" i="0" dirty="0">
                    <a:latin typeface="Cambria Math" panose="02040503050406030204" pitchFamily="18" charset="0"/>
                  </a:rPr>
                  <a:t>^′=𝑅_𝑣 (</a:t>
                </a:r>
                <a:r>
                  <a:rPr lang="en-US" altLang="ko-KR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𝜃)</a:t>
                </a:r>
                <a:r>
                  <a:rPr lang="en-US" altLang="ko-KR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𝑢</a:t>
                </a:r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을 보겠습니다</a:t>
                </a:r>
                <a:r>
                  <a:rPr kumimoji="1" lang="en-US" altLang="ko-KR" dirty="0"/>
                  <a:t>..</a:t>
                </a:r>
              </a:p>
              <a:p>
                <a:r>
                  <a:rPr kumimoji="1" lang="ko-KR" altLang="en-US" dirty="0"/>
                  <a:t>먼저 </a:t>
                </a:r>
                <a:r>
                  <a:rPr kumimoji="1" lang="en-US" altLang="ko-KR" dirty="0"/>
                  <a:t>unit quaternion r</a:t>
                </a:r>
                <a:r>
                  <a:rPr kumimoji="1" lang="ko-KR" altLang="en-US" dirty="0"/>
                  <a:t>을 만듭니다</a:t>
                </a:r>
                <a:r>
                  <a:rPr kumimoji="1" lang="en-US" altLang="ko-KR" dirty="0"/>
                  <a:t>:</a:t>
                </a:r>
                <a:r>
                  <a:rPr kumimoji="1" lang="ko-KR" altLang="en-US" dirty="0"/>
                  <a:t> </a:t>
                </a:r>
                <a:endParaRPr kumimoji="1" lang="en-US" altLang="ko-KR" dirty="0"/>
              </a:p>
              <a:p>
                <a:r>
                  <a:rPr kumimoji="1" lang="ko-KR" altLang="en-US" dirty="0"/>
                  <a:t>그리고 </a:t>
                </a:r>
                <a:r>
                  <a:rPr kumimoji="1" lang="en-US" altLang="ko-KR" dirty="0"/>
                  <a:t>r</a:t>
                </a:r>
                <a:r>
                  <a:rPr kumimoji="1" lang="ko-KR" altLang="en-US" dirty="0"/>
                  <a:t>의 </a:t>
                </a:r>
                <a:r>
                  <a:rPr kumimoji="1" lang="en-US" altLang="ko-KR" dirty="0"/>
                  <a:t>inverse 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다음과 같이 정의합니다</a:t>
                </a:r>
                <a:r>
                  <a:rPr kumimoji="1" lang="en-US" altLang="ko-KR" dirty="0"/>
                  <a:t>.</a:t>
                </a:r>
                <a:r>
                  <a:rPr kumimoji="1" lang="ko-KR" altLang="en-US" dirty="0"/>
                  <a:t> </a:t>
                </a:r>
                <a:endParaRPr kumimoji="1" lang="en-US" altLang="ko-KR" dirty="0"/>
              </a:p>
              <a:p>
                <a:r>
                  <a:rPr kumimoji="1" lang="en-US" altLang="ko-KR" dirty="0"/>
                  <a:t>r</a:t>
                </a:r>
                <a:r>
                  <a:rPr kumimoji="1" lang="ko-KR" altLang="en-US" dirty="0"/>
                  <a:t>의 </a:t>
                </a:r>
                <a:r>
                  <a:rPr kumimoji="1" lang="en-US" altLang="ko-KR" dirty="0"/>
                  <a:t>inverse</a:t>
                </a:r>
                <a:r>
                  <a:rPr kumimoji="1" lang="ko-KR" altLang="en-US" dirty="0"/>
                  <a:t>도 </a:t>
                </a:r>
                <a:r>
                  <a:rPr kumimoji="1" lang="en-US" altLang="ko-KR" dirty="0"/>
                  <a:t>unit quaternion </a:t>
                </a:r>
                <a:r>
                  <a:rPr kumimoji="1" lang="ko-KR" altLang="en-US" dirty="0"/>
                  <a:t>입니다</a:t>
                </a:r>
                <a:r>
                  <a:rPr kumimoji="1" lang="en-US" altLang="ko-KR" dirty="0"/>
                  <a:t>.</a:t>
                </a:r>
                <a:r>
                  <a:rPr kumimoji="1" lang="ko-KR" altLang="en-US" dirty="0"/>
                  <a:t> </a:t>
                </a:r>
                <a:endParaRPr kumimoji="1" lang="en-US" altLang="ko-KR" dirty="0"/>
              </a:p>
              <a:p>
                <a:r>
                  <a:rPr kumimoji="1" lang="ko-KR" altLang="en-US" dirty="0"/>
                  <a:t>그러면 </a:t>
                </a:r>
                <a:r>
                  <a:rPr kumimoji="1" lang="en-US" altLang="ko-KR" dirty="0"/>
                  <a:t>p’ = (0, u’) </a:t>
                </a:r>
                <a:r>
                  <a:rPr kumimoji="1" lang="ko-KR" altLang="en-US" dirty="0"/>
                  <a:t>다의 식에 의해 구해집니다</a:t>
                </a:r>
                <a:r>
                  <a:rPr kumimoji="1" lang="en-US" altLang="ko-KR" dirty="0"/>
                  <a:t>:</a:t>
                </a:r>
                <a:r>
                  <a:rPr kumimoji="1" lang="ko-KR" altLang="en-US" dirty="0"/>
                  <a:t> </a:t>
                </a:r>
                <a:endParaRPr kumimoji="1" lang="en-US" altLang="ko-KR" dirty="0"/>
              </a:p>
              <a:p>
                <a:r>
                  <a:rPr kumimoji="1" lang="en-US" altLang="ko-KR" dirty="0"/>
                  <a:t>p’ = r p r^(-1)</a:t>
                </a:r>
              </a:p>
              <a:p>
                <a:endParaRPr kumimoji="1" lang="ko-KR" altLang="en-US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87237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Quaternion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rotation matrix form </a:t>
            </a:r>
            <a:r>
              <a:rPr kumimoji="1" lang="ko-KR" altLang="en-US" dirty="0"/>
              <a:t>간에는 서로 </a:t>
            </a:r>
            <a:r>
              <a:rPr kumimoji="1" lang="en-US" altLang="ko-KR" dirty="0"/>
              <a:t>conversion</a:t>
            </a:r>
            <a:r>
              <a:rPr kumimoji="1" lang="ko-KR" altLang="en-US" dirty="0"/>
              <a:t>이 가능합니다</a:t>
            </a:r>
            <a:r>
              <a:rPr kumimoji="1" lang="en-US" altLang="ko-KR" dirty="0"/>
              <a:t>. Rotation</a:t>
            </a:r>
            <a:r>
              <a:rPr kumimoji="1" lang="ko-KR" altLang="en-US" dirty="0"/>
              <a:t>을 나타내는 </a:t>
            </a:r>
            <a:r>
              <a:rPr kumimoji="1" lang="en-US" altLang="ko-KR" dirty="0"/>
              <a:t>quaternion r</a:t>
            </a:r>
            <a:r>
              <a:rPr kumimoji="1" lang="ko-KR" altLang="en-US" dirty="0"/>
              <a:t>이 이렇게 주어졌다고 할 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여기에 해당하는 </a:t>
            </a:r>
            <a:r>
              <a:rPr kumimoji="1" lang="en-US" altLang="ko-KR" dirty="0"/>
              <a:t>rotation matrix</a:t>
            </a:r>
            <a:r>
              <a:rPr kumimoji="1" lang="ko-KR" altLang="en-US" dirty="0"/>
              <a:t>는 다음과 같이 주어집니다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9860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Program 08_Transformation</a:t>
            </a:r>
            <a:r>
              <a:rPr kumimoji="1" lang="ko-KR" altLang="en-US" dirty="0"/>
              <a:t>을 살펴보도록 하겠습니다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sz="1200" dirty="0"/>
              <a:t>canvas</a:t>
            </a:r>
            <a:r>
              <a:rPr kumimoji="1" lang="ko-KR" altLang="en-US" sz="1200" dirty="0"/>
              <a:t>의 중심에 한 </a:t>
            </a:r>
            <a:r>
              <a:rPr kumimoji="1" lang="en-US" altLang="ko-KR" sz="1200" dirty="0"/>
              <a:t>edge</a:t>
            </a:r>
            <a:r>
              <a:rPr kumimoji="1" lang="ko-KR" altLang="en-US" sz="1200" dirty="0"/>
              <a:t>의 길이가 </a:t>
            </a:r>
            <a:r>
              <a:rPr kumimoji="1" lang="en-US" altLang="ko-KR" sz="1200" dirty="0"/>
              <a:t>0.3</a:t>
            </a:r>
            <a:r>
              <a:rPr kumimoji="1" lang="ko-KR" altLang="en-US" sz="1200" dirty="0"/>
              <a:t>인 정사각형을 그리고</a:t>
            </a:r>
            <a:r>
              <a:rPr kumimoji="1" lang="en-US" altLang="ko-KR" sz="1200" dirty="0"/>
              <a:t>,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sz="1200" dirty="0"/>
              <a:t>이를 크기 변환 </a:t>
            </a:r>
            <a:r>
              <a:rPr kumimoji="1" lang="en-US" altLang="ko-KR" sz="1200" dirty="0"/>
              <a:t>(scaling), </a:t>
            </a:r>
            <a:r>
              <a:rPr kumimoji="1" lang="ko-KR" altLang="en-US" sz="1200" dirty="0"/>
              <a:t>회전 </a:t>
            </a:r>
            <a:r>
              <a:rPr kumimoji="1" lang="en-US" altLang="ko-KR" sz="1200" dirty="0"/>
              <a:t>(rotation), </a:t>
            </a:r>
            <a:r>
              <a:rPr kumimoji="1" lang="ko-KR" altLang="en-US" sz="1200" dirty="0"/>
              <a:t>이동 </a:t>
            </a:r>
            <a:r>
              <a:rPr kumimoji="1" lang="en-US" altLang="ko-KR" sz="1200" dirty="0"/>
              <a:t>(translation) </a:t>
            </a:r>
            <a:r>
              <a:rPr kumimoji="1" lang="ko-KR" altLang="en-US" sz="1200" dirty="0"/>
              <a:t>하는 예제입니다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sz="1200" dirty="0"/>
              <a:t>T</a:t>
            </a:r>
            <a:r>
              <a:rPr kumimoji="1" lang="ko-KR" altLang="en-US" sz="1200" dirty="0"/>
              <a:t>는 </a:t>
            </a:r>
            <a:r>
              <a:rPr kumimoji="1" lang="en-US" altLang="ko-KR" sz="1200" dirty="0"/>
              <a:t>x, y </a:t>
            </a:r>
            <a:r>
              <a:rPr kumimoji="1" lang="ko-KR" altLang="en-US" sz="1200" dirty="0"/>
              <a:t>방향 모두 </a:t>
            </a:r>
            <a:r>
              <a:rPr kumimoji="1" lang="en-US" altLang="ko-KR" sz="1200" dirty="0"/>
              <a:t>+0.5 </a:t>
            </a:r>
            <a:r>
              <a:rPr kumimoji="1" lang="ko-KR" altLang="en-US" sz="1200" dirty="0"/>
              <a:t>만큼 </a:t>
            </a:r>
            <a:r>
              <a:rPr kumimoji="1" lang="en-US" altLang="ko-KR" sz="1200" dirty="0"/>
              <a:t>translation</a:t>
            </a:r>
            <a:r>
              <a:rPr kumimoji="1" lang="ko-KR" altLang="en-US" sz="1200" dirty="0"/>
              <a:t>하고</a:t>
            </a:r>
            <a:r>
              <a:rPr kumimoji="1" lang="en-US" altLang="ko-KR" sz="1200" dirty="0"/>
              <a:t>,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sz="1200" dirty="0"/>
              <a:t>R</a:t>
            </a:r>
            <a:r>
              <a:rPr kumimoji="1" lang="ko-KR" altLang="en-US" sz="1200" dirty="0"/>
              <a:t>은 원점을 중심으로 </a:t>
            </a:r>
            <a:r>
              <a:rPr kumimoji="1" lang="en-US" altLang="ko-KR" sz="1200" dirty="0"/>
              <a:t>2</a:t>
            </a:r>
            <a:r>
              <a:rPr kumimoji="1" lang="ko-KR" altLang="en-US" sz="1200" dirty="0"/>
              <a:t>초당 </a:t>
            </a:r>
            <a:r>
              <a:rPr kumimoji="1" lang="en-US" altLang="ko-KR" sz="1200" dirty="0"/>
              <a:t>1</a:t>
            </a:r>
            <a:r>
              <a:rPr kumimoji="1" lang="ko-KR" altLang="en-US" sz="1200" dirty="0"/>
              <a:t>회전의 속도로 </a:t>
            </a:r>
            <a:r>
              <a:rPr kumimoji="1" lang="en-US" altLang="ko-KR" sz="1200" dirty="0"/>
              <a:t>rotate</a:t>
            </a:r>
            <a:r>
              <a:rPr kumimoji="1" lang="ko-KR" altLang="en-US" sz="1200" dirty="0"/>
              <a:t>하며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sz="1200" dirty="0"/>
              <a:t>S</a:t>
            </a:r>
            <a:r>
              <a:rPr kumimoji="1" lang="ko-KR" altLang="en-US" sz="1200" dirty="0"/>
              <a:t>는 </a:t>
            </a:r>
            <a:r>
              <a:rPr kumimoji="1" lang="en-US" altLang="ko-KR" sz="1200" dirty="0"/>
              <a:t>x, y </a:t>
            </a:r>
            <a:r>
              <a:rPr kumimoji="1" lang="ko-KR" altLang="en-US" sz="1200" dirty="0"/>
              <a:t>방향 모두 </a:t>
            </a:r>
            <a:r>
              <a:rPr kumimoji="1" lang="en-US" altLang="ko-KR" sz="1200" dirty="0"/>
              <a:t>0.3</a:t>
            </a:r>
            <a:r>
              <a:rPr kumimoji="1" lang="ko-KR" altLang="en-US" sz="1200" dirty="0"/>
              <a:t>배로 </a:t>
            </a:r>
            <a:r>
              <a:rPr kumimoji="1" lang="en-US" altLang="ko-KR" sz="1200" dirty="0"/>
              <a:t>scale</a:t>
            </a:r>
            <a:r>
              <a:rPr kumimoji="1" lang="ko-KR" altLang="en-US" sz="1200" dirty="0"/>
              <a:t> 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sz="1200" dirty="0"/>
              <a:t>keyboard 1</a:t>
            </a:r>
            <a:r>
              <a:rPr kumimoji="1" lang="ko-KR" altLang="en-US" sz="1200" dirty="0"/>
              <a:t>은 </a:t>
            </a:r>
            <a:r>
              <a:rPr kumimoji="1" lang="en-US" altLang="ko-KR" sz="1200" dirty="0"/>
              <a:t>TRS </a:t>
            </a:r>
            <a:r>
              <a:rPr kumimoji="1" lang="ko-KR" altLang="en-US" sz="1200" dirty="0"/>
              <a:t>순서로 적용하고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sz="1200" dirty="0"/>
              <a:t>keyboard 2</a:t>
            </a:r>
            <a:r>
              <a:rPr kumimoji="1" lang="ko-KR" altLang="en-US" sz="1200" dirty="0"/>
              <a:t>는 </a:t>
            </a:r>
            <a:r>
              <a:rPr kumimoji="1" lang="en-US" altLang="ko-KR" sz="1200" dirty="0"/>
              <a:t>TSR </a:t>
            </a:r>
            <a:r>
              <a:rPr kumimoji="1" lang="ko-KR" altLang="en-US" sz="1200" dirty="0"/>
              <a:t>순서로 적용하며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sz="1200" dirty="0"/>
              <a:t>keyboard 3</a:t>
            </a:r>
            <a:r>
              <a:rPr kumimoji="1" lang="ko-KR" altLang="en-US" sz="1200" dirty="0"/>
              <a:t>은 </a:t>
            </a:r>
            <a:r>
              <a:rPr kumimoji="1" lang="en-US" altLang="ko-KR" sz="1200" dirty="0"/>
              <a:t>RTS </a:t>
            </a:r>
            <a:r>
              <a:rPr kumimoji="1" lang="ko-KR" altLang="en-US" sz="1200" dirty="0"/>
              <a:t>순서로 적용하고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sz="1200" dirty="0"/>
              <a:t>keyboard 4</a:t>
            </a:r>
            <a:r>
              <a:rPr kumimoji="1" lang="ko-KR" altLang="en-US" sz="1200" dirty="0"/>
              <a:t>는 </a:t>
            </a:r>
            <a:r>
              <a:rPr kumimoji="1" lang="en-US" altLang="ko-KR" sz="1200" dirty="0"/>
              <a:t>RST </a:t>
            </a:r>
            <a:r>
              <a:rPr kumimoji="1" lang="ko-KR" altLang="en-US" sz="1200" dirty="0"/>
              <a:t>순서로 적용하고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sz="1200" dirty="0"/>
              <a:t>keyboard 5</a:t>
            </a:r>
            <a:r>
              <a:rPr kumimoji="1" lang="ko-KR" altLang="en-US" sz="1200" dirty="0"/>
              <a:t>는 </a:t>
            </a:r>
            <a:r>
              <a:rPr kumimoji="1" lang="en-US" altLang="ko-KR" sz="1200" dirty="0"/>
              <a:t>STR </a:t>
            </a:r>
            <a:r>
              <a:rPr kumimoji="1" lang="ko-KR" altLang="en-US" sz="1200" dirty="0"/>
              <a:t>순서로 적용하고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sz="1200" dirty="0"/>
              <a:t>keyboard 6</a:t>
            </a:r>
            <a:r>
              <a:rPr kumimoji="1" lang="ko-KR" altLang="en-US" sz="1200" dirty="0"/>
              <a:t>은 </a:t>
            </a:r>
            <a:r>
              <a:rPr kumimoji="1" lang="en-US" altLang="ko-KR" sz="1200" dirty="0"/>
              <a:t>SRT </a:t>
            </a:r>
            <a:r>
              <a:rPr kumimoji="1" lang="ko-KR" altLang="en-US" sz="1200" dirty="0"/>
              <a:t>순서로 적용하고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sz="1200" dirty="0"/>
              <a:t>keyboard 7</a:t>
            </a:r>
            <a:r>
              <a:rPr kumimoji="1" lang="ko-KR" altLang="en-US" sz="1200" dirty="0"/>
              <a:t>은 원래 위치로 돌아오게 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2705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먼저 </a:t>
            </a:r>
            <a:r>
              <a:rPr kumimoji="1" lang="en-US" altLang="ko-KR" dirty="0"/>
              <a:t>V = {</a:t>
            </a:r>
            <a:r>
              <a:rPr kumimoji="1" lang="en-US" altLang="ko-KR" dirty="0" err="1"/>
              <a:t>vx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vy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vz</a:t>
            </a:r>
            <a:r>
              <a:rPr kumimoji="1" lang="en-US" altLang="ko-KR" dirty="0"/>
              <a:t>} </a:t>
            </a:r>
            <a:r>
              <a:rPr kumimoji="1" lang="ko-KR" altLang="en-US" dirty="0"/>
              <a:t>에서 </a:t>
            </a:r>
            <a:r>
              <a:rPr kumimoji="1" lang="en-US" altLang="ko-KR" dirty="0" err="1"/>
              <a:t>vx</a:t>
            </a:r>
            <a:r>
              <a:rPr kumimoji="1" lang="en-US" altLang="ko-KR" dirty="0"/>
              <a:t> 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x</a:t>
            </a:r>
            <a:r>
              <a:rPr kumimoji="1" lang="ko-KR" altLang="en-US" dirty="0"/>
              <a:t>축 상의 </a:t>
            </a:r>
            <a:r>
              <a:rPr kumimoji="1" lang="en-US" altLang="ko-KR" dirty="0"/>
              <a:t>unit vector, </a:t>
            </a:r>
            <a:r>
              <a:rPr kumimoji="1" lang="en-US" altLang="ko-KR" dirty="0" err="1"/>
              <a:t>vy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y</a:t>
            </a:r>
            <a:r>
              <a:rPr kumimoji="1" lang="ko-KR" altLang="en-US" dirty="0"/>
              <a:t>축 상의 </a:t>
            </a:r>
            <a:r>
              <a:rPr kumimoji="1" lang="en-US" altLang="ko-KR" dirty="0"/>
              <a:t>unit vector, </a:t>
            </a:r>
            <a:r>
              <a:rPr kumimoji="1" lang="en-US" altLang="ko-KR" dirty="0" err="1"/>
              <a:t>vz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z</a:t>
            </a:r>
            <a:r>
              <a:rPr kumimoji="1" lang="ko-KR" altLang="en-US" dirty="0"/>
              <a:t>축 상의 </a:t>
            </a:r>
            <a:r>
              <a:rPr kumimoji="1" lang="en-US" altLang="ko-KR" dirty="0"/>
              <a:t>unit vector</a:t>
            </a:r>
            <a:r>
              <a:rPr kumimoji="1" lang="ko-KR" altLang="en-US" dirty="0"/>
              <a:t>이며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따라서 </a:t>
            </a:r>
            <a:r>
              <a:rPr kumimoji="1" lang="en-US" altLang="ko-KR" dirty="0"/>
              <a:t>V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차원 직교 좌표계의 </a:t>
            </a:r>
            <a:r>
              <a:rPr kumimoji="1" lang="en-US" altLang="ko-KR" dirty="0"/>
              <a:t>basis (axes)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P0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차원 좌표계의 </a:t>
            </a:r>
            <a:r>
              <a:rPr kumimoji="1" lang="en-US" altLang="ko-KR" dirty="0"/>
              <a:t>origin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P = (3, 5, 2) 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frame (</a:t>
            </a:r>
            <a:r>
              <a:rPr kumimoji="1" lang="en-US" altLang="ko-KR" dirty="0" err="1"/>
              <a:t>vx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vy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vz</a:t>
            </a:r>
            <a:r>
              <a:rPr kumimoji="1" lang="en-US" altLang="ko-KR" dirty="0"/>
              <a:t>, P0) </a:t>
            </a:r>
            <a:r>
              <a:rPr kumimoji="1" lang="ko-KR" altLang="en-US" dirty="0"/>
              <a:t>에서 표현해 보고자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앞의 슬라이드에 의해 </a:t>
            </a:r>
            <a:r>
              <a:rPr kumimoji="1" lang="en-US" altLang="ko-KR" dirty="0"/>
              <a:t>P = P0 + 3vx + 5vy + 2vz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P = (0, 0, 0) + (3, 0, 0) + (0, 5, 0) + (0, 0, 2) = (3, 5, 2)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70557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우리는 </a:t>
            </a:r>
            <a:r>
              <a:rPr kumimoji="1" lang="en-US" altLang="ko-KR" dirty="0"/>
              <a:t>composite transformation matrix</a:t>
            </a:r>
            <a:r>
              <a:rPr kumimoji="1" lang="ko-KR" altLang="en-US" dirty="0"/>
              <a:t>를 계산할 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 </a:t>
            </a:r>
            <a:r>
              <a:rPr kumimoji="1" lang="en-US" altLang="ko-KR" dirty="0"/>
              <a:t>transformation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matrix</a:t>
            </a:r>
            <a:r>
              <a:rPr kumimoji="1" lang="ko-KR" altLang="en-US" dirty="0"/>
              <a:t>들을 적용되는 순서의 반대 순서로 곱해야 한다는 것을 이미 알고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예를 들어 </a:t>
            </a:r>
            <a:r>
              <a:rPr kumimoji="1" lang="en-US" altLang="ko-KR" dirty="0"/>
              <a:t>TRS </a:t>
            </a:r>
            <a:r>
              <a:rPr kumimoji="1" lang="ko-KR" altLang="en-US" dirty="0"/>
              <a:t>의 순서로 </a:t>
            </a:r>
            <a:r>
              <a:rPr kumimoji="1" lang="en-US" altLang="ko-KR" dirty="0"/>
              <a:t>transformation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point p</a:t>
            </a:r>
            <a:r>
              <a:rPr kumimoji="1" lang="ko-KR" altLang="en-US" dirty="0"/>
              <a:t>에 적용된다고 해 봅시다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먼저 </a:t>
            </a:r>
            <a:r>
              <a:rPr kumimoji="1" lang="en-US" altLang="ko-KR" dirty="0"/>
              <a:t>T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p</a:t>
            </a:r>
            <a:r>
              <a:rPr kumimoji="1" lang="ko-KR" altLang="en-US" dirty="0"/>
              <a:t>에 적용한 </a:t>
            </a:r>
            <a:r>
              <a:rPr kumimoji="1" lang="en-US" altLang="ko-KR" dirty="0" err="1"/>
              <a:t>Tp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p’</a:t>
            </a:r>
            <a:r>
              <a:rPr kumimoji="1" lang="ko-KR" altLang="en-US" dirty="0"/>
              <a:t>이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그림을 보면 </a:t>
            </a:r>
            <a:r>
              <a:rPr kumimoji="1" lang="en-US" altLang="ko-KR" dirty="0"/>
              <a:t>x, y </a:t>
            </a:r>
            <a:r>
              <a:rPr kumimoji="1" lang="ko-KR" altLang="en-US" dirty="0"/>
              <a:t>방향으로 각각 </a:t>
            </a:r>
            <a:r>
              <a:rPr kumimoji="1" lang="en-US" altLang="ko-KR" dirty="0"/>
              <a:t>+0.5</a:t>
            </a:r>
            <a:r>
              <a:rPr kumimoji="1" lang="ko-KR" altLang="en-US" dirty="0"/>
              <a:t> 씩 사각형이 </a:t>
            </a:r>
            <a:r>
              <a:rPr kumimoji="1" lang="en-US" altLang="ko-KR" dirty="0"/>
              <a:t>translation </a:t>
            </a:r>
            <a:r>
              <a:rPr kumimoji="1" lang="ko-KR" altLang="en-US" dirty="0"/>
              <a:t>되어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 다음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R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p’</a:t>
            </a:r>
            <a:r>
              <a:rPr kumimoji="1" lang="ko-KR" altLang="en-US" dirty="0"/>
              <a:t>에 적용한 </a:t>
            </a:r>
            <a:r>
              <a:rPr kumimoji="1" lang="en-US" altLang="ko-KR" dirty="0"/>
              <a:t>Rp’, </a:t>
            </a:r>
            <a:r>
              <a:rPr kumimoji="1" lang="ko-KR" altLang="en-US" dirty="0"/>
              <a:t>즉 </a:t>
            </a:r>
            <a:r>
              <a:rPr kumimoji="1" lang="en-US" altLang="ko-KR" dirty="0" err="1"/>
              <a:t>RTp</a:t>
            </a:r>
            <a:r>
              <a:rPr kumimoji="1" lang="en-US" altLang="ko-KR" dirty="0"/>
              <a:t> 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p’’ </a:t>
            </a:r>
            <a:r>
              <a:rPr kumimoji="1" lang="ko-KR" altLang="en-US" dirty="0"/>
              <a:t>이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R</a:t>
            </a:r>
            <a:r>
              <a:rPr kumimoji="1" lang="ko-KR" altLang="en-US" dirty="0"/>
              <a:t>은 원점을 지나는 </a:t>
            </a:r>
            <a:r>
              <a:rPr kumimoji="1" lang="en-US" altLang="ko-KR" dirty="0"/>
              <a:t>z</a:t>
            </a:r>
            <a:r>
              <a:rPr kumimoji="1" lang="ko-KR" altLang="en-US" dirty="0"/>
              <a:t>축에 관한 회전이므로 그림과 같이 화살표 방향으로 회전합니다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마지막으로 </a:t>
            </a:r>
            <a:r>
              <a:rPr kumimoji="1" lang="en-US" altLang="ko-KR" dirty="0"/>
              <a:t>S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p’’</a:t>
            </a:r>
            <a:r>
              <a:rPr kumimoji="1" lang="ko-KR" altLang="en-US" dirty="0"/>
              <a:t>에 적용한 </a:t>
            </a:r>
            <a:r>
              <a:rPr kumimoji="1" lang="en-US" altLang="ko-KR" dirty="0" err="1"/>
              <a:t>Sp</a:t>
            </a:r>
            <a:r>
              <a:rPr kumimoji="1" lang="en-US" altLang="ko-KR" dirty="0"/>
              <a:t>’’,</a:t>
            </a:r>
            <a:r>
              <a:rPr kumimoji="1" lang="ko-KR" altLang="en-US" dirty="0"/>
              <a:t> 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SRp</a:t>
            </a:r>
            <a:r>
              <a:rPr kumimoji="1" lang="en-US" altLang="ko-KR" dirty="0"/>
              <a:t>’ = </a:t>
            </a:r>
            <a:r>
              <a:rPr kumimoji="1" lang="en-US" altLang="ko-KR" dirty="0" err="1"/>
              <a:t>SRTp</a:t>
            </a:r>
            <a:r>
              <a:rPr kumimoji="1" lang="en-US" altLang="ko-KR" dirty="0"/>
              <a:t> 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p’’’ </a:t>
            </a:r>
            <a:r>
              <a:rPr kumimoji="1" lang="ko-KR" altLang="en-US" dirty="0"/>
              <a:t>가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S</a:t>
            </a:r>
            <a:r>
              <a:rPr kumimoji="1" lang="ko-KR" altLang="en-US" dirty="0"/>
              <a:t>는 원점을 중심으로 각 </a:t>
            </a:r>
            <a:r>
              <a:rPr kumimoji="1" lang="en-US" altLang="ko-KR" dirty="0"/>
              <a:t>point</a:t>
            </a:r>
            <a:r>
              <a:rPr kumimoji="1" lang="ko-KR" altLang="en-US" dirty="0"/>
              <a:t>까지의 거리를 </a:t>
            </a:r>
            <a:r>
              <a:rPr kumimoji="1" lang="en-US" altLang="ko-KR" dirty="0"/>
              <a:t>0.3</a:t>
            </a:r>
            <a:r>
              <a:rPr kumimoji="1" lang="ko-KR" altLang="en-US" dirty="0"/>
              <a:t>배로</a:t>
            </a:r>
            <a:r>
              <a:rPr kumimoji="1" lang="en-US" altLang="ko-KR" dirty="0"/>
              <a:t> </a:t>
            </a:r>
            <a:r>
              <a:rPr kumimoji="1" lang="ko-KR" altLang="en-US" dirty="0"/>
              <a:t>줄이는 것이므로 그림과 같이 사각형은 화살표 방향으로 원점에 다가가면서 그 크기도 작아지게 됩니다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8153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다른 예로</a:t>
            </a:r>
            <a:r>
              <a:rPr kumimoji="1" lang="en-US" altLang="ko-KR" dirty="0"/>
              <a:t>, STR </a:t>
            </a:r>
            <a:r>
              <a:rPr kumimoji="1" lang="ko-KR" altLang="en-US" dirty="0"/>
              <a:t>순서를 보도록 하겠습니다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먼저 </a:t>
            </a:r>
            <a:r>
              <a:rPr kumimoji="1" lang="en-US" altLang="ko-KR" dirty="0"/>
              <a:t>S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p</a:t>
            </a:r>
            <a:r>
              <a:rPr kumimoji="1" lang="ko-KR" altLang="en-US" dirty="0"/>
              <a:t>에 적용하여 </a:t>
            </a:r>
            <a:r>
              <a:rPr kumimoji="1" lang="en-US" altLang="ko-KR" dirty="0"/>
              <a:t>p’ = </a:t>
            </a:r>
            <a:r>
              <a:rPr kumimoji="1" lang="en-US" altLang="ko-KR" dirty="0" err="1"/>
              <a:t>Sp</a:t>
            </a:r>
            <a:r>
              <a:rPr kumimoji="1" lang="en-US" altLang="ko-KR" dirty="0"/>
              <a:t> </a:t>
            </a:r>
            <a:r>
              <a:rPr kumimoji="1" lang="ko-KR" altLang="en-US" dirty="0"/>
              <a:t>가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그림에서 보면 사각형의 각 </a:t>
            </a:r>
            <a:r>
              <a:rPr kumimoji="1" lang="en-US" altLang="ko-KR" dirty="0"/>
              <a:t>vertex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원점까지의 거리가 </a:t>
            </a:r>
            <a:r>
              <a:rPr kumimoji="1" lang="en-US" altLang="ko-KR" dirty="0"/>
              <a:t>0.3</a:t>
            </a:r>
            <a:r>
              <a:rPr kumimoji="1" lang="ko-KR" altLang="en-US" dirty="0"/>
              <a:t>배로 줄어들면서 사각형의 크기도 줄어들었습니다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다만 사각형의 중심은 제자리에 있게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원점을 중심으로 한 </a:t>
            </a:r>
            <a:r>
              <a:rPr kumimoji="1" lang="en-US" altLang="ko-KR" dirty="0"/>
              <a:t>scaling</a:t>
            </a:r>
            <a:r>
              <a:rPr kumimoji="1" lang="ko-KR" altLang="en-US" dirty="0"/>
              <a:t>이기 때문입니다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 다음에 </a:t>
            </a:r>
            <a:r>
              <a:rPr kumimoji="1" lang="en-US" altLang="ko-KR" dirty="0"/>
              <a:t>T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p’</a:t>
            </a:r>
            <a:r>
              <a:rPr kumimoji="1" lang="ko-KR" altLang="en-US" dirty="0"/>
              <a:t>에 적용하면</a:t>
            </a:r>
            <a:r>
              <a:rPr kumimoji="1" lang="en-US" altLang="ko-KR" dirty="0"/>
              <a:t>, p’’ = </a:t>
            </a:r>
            <a:r>
              <a:rPr kumimoji="1" lang="en-US" altLang="ko-KR" dirty="0" err="1"/>
              <a:t>Tp</a:t>
            </a:r>
            <a:r>
              <a:rPr kumimoji="1" lang="en-US" altLang="ko-KR" dirty="0"/>
              <a:t>’ = </a:t>
            </a:r>
            <a:r>
              <a:rPr kumimoji="1" lang="en-US" altLang="ko-KR" dirty="0" err="1"/>
              <a:t>TSp</a:t>
            </a:r>
            <a:r>
              <a:rPr kumimoji="1" lang="en-US" altLang="ko-KR" dirty="0"/>
              <a:t> </a:t>
            </a:r>
            <a:r>
              <a:rPr kumimoji="1" lang="ko-KR" altLang="en-US" dirty="0"/>
              <a:t>가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사각형의 각 </a:t>
            </a:r>
            <a:r>
              <a:rPr kumimoji="1" lang="en-US" altLang="ko-KR" dirty="0"/>
              <a:t>vertex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x, y </a:t>
            </a:r>
            <a:r>
              <a:rPr kumimoji="1" lang="ko-KR" altLang="en-US" dirty="0"/>
              <a:t>좌표에 </a:t>
            </a:r>
            <a:r>
              <a:rPr kumimoji="1" lang="en-US" altLang="ko-KR" dirty="0"/>
              <a:t>+0.5</a:t>
            </a:r>
            <a:r>
              <a:rPr kumimoji="1" lang="ko-KR" altLang="en-US" dirty="0"/>
              <a:t>가 더해지게 되므로 사각형은 그림과 같이 원점을 떠나 그 중심이 </a:t>
            </a:r>
            <a:r>
              <a:rPr kumimoji="1" lang="en-US" altLang="ko-KR" dirty="0"/>
              <a:t>(0.5, 0.5)</a:t>
            </a:r>
            <a:r>
              <a:rPr kumimoji="1" lang="ko-KR" altLang="en-US" dirty="0"/>
              <a:t>로 이동하게 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마지막으로 </a:t>
            </a:r>
            <a:r>
              <a:rPr kumimoji="1" lang="en-US" altLang="ko-KR" dirty="0"/>
              <a:t>R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p’’</a:t>
            </a:r>
            <a:r>
              <a:rPr kumimoji="1" lang="ko-KR" altLang="en-US" dirty="0"/>
              <a:t>에 적용하면 </a:t>
            </a:r>
            <a:r>
              <a:rPr kumimoji="1" lang="en-US" altLang="ko-KR" dirty="0"/>
              <a:t>p’’’ = Rp’’ = </a:t>
            </a:r>
            <a:r>
              <a:rPr kumimoji="1" lang="en-US" altLang="ko-KR" dirty="0" err="1"/>
              <a:t>RTp</a:t>
            </a:r>
            <a:r>
              <a:rPr kumimoji="1" lang="en-US" altLang="ko-KR" dirty="0"/>
              <a:t>’ = </a:t>
            </a:r>
            <a:r>
              <a:rPr kumimoji="1" lang="en-US" altLang="ko-KR" dirty="0" err="1"/>
              <a:t>RTSp</a:t>
            </a:r>
            <a:r>
              <a:rPr kumimoji="1" lang="en-US" altLang="ko-KR" dirty="0"/>
              <a:t> </a:t>
            </a:r>
            <a:r>
              <a:rPr kumimoji="1" lang="ko-KR" altLang="en-US" dirty="0"/>
              <a:t>가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사각형의 각 좌표는 원점을 중심으로 화살표처럼 회전하게 됩니다</a:t>
            </a:r>
            <a:r>
              <a:rPr kumimoji="1" lang="en-US" altLang="ko-KR" dirty="0"/>
              <a:t>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4475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source code </a:t>
            </a:r>
            <a:r>
              <a:rPr kumimoji="1" lang="ko-KR" altLang="en-US" dirty="0"/>
              <a:t>중에 </a:t>
            </a:r>
            <a:r>
              <a:rPr kumimoji="1" lang="en-US" altLang="ko-KR" dirty="0"/>
              <a:t>T, R, S</a:t>
            </a:r>
            <a:r>
              <a:rPr kumimoji="1" lang="ko-KR" altLang="en-US" dirty="0"/>
              <a:t>를 만들어 내는 </a:t>
            </a:r>
            <a:r>
              <a:rPr kumimoji="1" lang="en-US" altLang="ko-KR" dirty="0"/>
              <a:t>function</a:t>
            </a:r>
            <a:r>
              <a:rPr kumimoji="1" lang="ko-KR" altLang="en-US" dirty="0"/>
              <a:t>인 </a:t>
            </a:r>
            <a:r>
              <a:rPr kumimoji="1" lang="en-US" altLang="ko-KR" dirty="0" err="1"/>
              <a:t>getTransformMatrices</a:t>
            </a:r>
            <a:r>
              <a:rPr kumimoji="1" lang="ko-KR" altLang="en-US" dirty="0"/>
              <a:t>를 보도록 하겠습니다</a:t>
            </a:r>
            <a:r>
              <a:rPr kumimoji="1" lang="en-US" altLang="ko-KR" dirty="0"/>
              <a:t>. mat4 </a:t>
            </a:r>
            <a:r>
              <a:rPr kumimoji="1" lang="ko-KR" altLang="en-US" dirty="0"/>
              <a:t>는 우리가 미리 </a:t>
            </a:r>
            <a:r>
              <a:rPr kumimoji="1" lang="en-US" altLang="ko-KR" dirty="0"/>
              <a:t>html</a:t>
            </a:r>
            <a:r>
              <a:rPr kumimoji="1" lang="ko-KR" altLang="en-US" dirty="0"/>
              <a:t>에서 포함해 둔 </a:t>
            </a:r>
            <a:r>
              <a:rPr kumimoji="1" lang="en-US" altLang="ko-KR" dirty="0" err="1"/>
              <a:t>gl</a:t>
            </a:r>
            <a:r>
              <a:rPr kumimoji="1" lang="en-US" altLang="ko-KR" dirty="0"/>
              <a:t>-matrix-</a:t>
            </a:r>
            <a:r>
              <a:rPr kumimoji="1" lang="en-US" altLang="ko-KR" dirty="0" err="1"/>
              <a:t>min.js</a:t>
            </a:r>
            <a:r>
              <a:rPr kumimoji="1" lang="en-US" altLang="ko-KR" dirty="0"/>
              <a:t> </a:t>
            </a:r>
            <a:r>
              <a:rPr kumimoji="1" lang="ko-KR" altLang="en-US" dirty="0"/>
              <a:t>라이브러리에 들어있는 </a:t>
            </a:r>
            <a:r>
              <a:rPr kumimoji="1" lang="en-US" altLang="ko-KR" dirty="0"/>
              <a:t>class</a:t>
            </a:r>
            <a:r>
              <a:rPr kumimoji="1" lang="ko-KR" altLang="en-US" dirty="0"/>
              <a:t>로서</a:t>
            </a:r>
            <a:r>
              <a:rPr kumimoji="1" lang="en-US" altLang="ko-KR" dirty="0"/>
              <a:t>, 4 x 4 matrix</a:t>
            </a:r>
            <a:r>
              <a:rPr kumimoji="1" lang="ko-KR" altLang="en-US" dirty="0"/>
              <a:t>의 모든 </a:t>
            </a:r>
            <a:r>
              <a:rPr kumimoji="1" lang="en-US" altLang="ko-KR" dirty="0"/>
              <a:t>operation</a:t>
            </a:r>
            <a:r>
              <a:rPr kumimoji="1" lang="ko-KR" altLang="en-US" dirty="0"/>
              <a:t>들을 </a:t>
            </a:r>
            <a:r>
              <a:rPr kumimoji="1" lang="en-US" altLang="ko-KR" dirty="0"/>
              <a:t>function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가지고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먼저 </a:t>
            </a:r>
            <a:r>
              <a:rPr kumimoji="1" lang="en-US" altLang="ko-KR" dirty="0"/>
              <a:t>T, R, S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4x4</a:t>
            </a:r>
            <a:r>
              <a:rPr kumimoji="1" lang="ko-KR" altLang="en-US" dirty="0"/>
              <a:t> </a:t>
            </a:r>
            <a:r>
              <a:rPr kumimoji="1" lang="en-US" altLang="ko-KR" dirty="0"/>
              <a:t>matrix</a:t>
            </a:r>
            <a:r>
              <a:rPr kumimoji="1" lang="ko-KR" altLang="en-US" dirty="0"/>
              <a:t>로 생성하는데</a:t>
            </a:r>
            <a:r>
              <a:rPr kumimoji="1" lang="en-US" altLang="ko-KR" dirty="0"/>
              <a:t>, mat4.create(); </a:t>
            </a:r>
            <a:r>
              <a:rPr kumimoji="1" lang="ko-KR" altLang="en-US" dirty="0"/>
              <a:t>를 사용하면 생성되는 </a:t>
            </a:r>
            <a:r>
              <a:rPr kumimoji="1" lang="en-US" altLang="ko-KR" dirty="0"/>
              <a:t>matrix</a:t>
            </a:r>
            <a:r>
              <a:rPr kumimoji="1" lang="ko-KR" altLang="en-US" dirty="0"/>
              <a:t>들이 모두 </a:t>
            </a:r>
            <a:r>
              <a:rPr kumimoji="1" lang="en-US" altLang="ko-KR" dirty="0"/>
              <a:t>identity matrix</a:t>
            </a:r>
            <a:r>
              <a:rPr kumimoji="1" lang="ko-KR" altLang="en-US" dirty="0"/>
              <a:t>가 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mat4 class</a:t>
            </a:r>
            <a:r>
              <a:rPr kumimoji="1" lang="ko-KR" altLang="en-US" dirty="0"/>
              <a:t>는 기본적인 </a:t>
            </a:r>
            <a:r>
              <a:rPr kumimoji="1" lang="en-US" altLang="ko-KR" dirty="0"/>
              <a:t>transformation matrix</a:t>
            </a:r>
            <a:r>
              <a:rPr kumimoji="1" lang="ko-KR" altLang="en-US" dirty="0"/>
              <a:t>를 만들어 내는 </a:t>
            </a:r>
            <a:r>
              <a:rPr kumimoji="1" lang="en-US" altLang="ko-KR" dirty="0"/>
              <a:t>function</a:t>
            </a:r>
            <a:r>
              <a:rPr kumimoji="1" lang="ko-KR" altLang="en-US" dirty="0"/>
              <a:t>들을 가지고 있습니다</a:t>
            </a:r>
            <a:r>
              <a:rPr kumimoji="1" lang="en-US" altLang="ko-KR" dirty="0"/>
              <a:t>. mat4.translate(T, T, [0.5, 0.5, 0]) 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translation matrix</a:t>
            </a:r>
            <a:r>
              <a:rPr kumimoji="1" lang="ko-KR" altLang="en-US" dirty="0"/>
              <a:t>를 만들어 내는 것인데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첫번째 </a:t>
            </a:r>
            <a:r>
              <a:rPr kumimoji="1" lang="en-US" altLang="ko-KR" dirty="0"/>
              <a:t>T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output matrix, </a:t>
            </a:r>
            <a:r>
              <a:rPr kumimoji="1" lang="ko-KR" altLang="en-US" dirty="0"/>
              <a:t>두번째 </a:t>
            </a:r>
            <a:r>
              <a:rPr kumimoji="1" lang="en-US" altLang="ko-KR" dirty="0"/>
              <a:t>T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input matrix, </a:t>
            </a:r>
            <a:r>
              <a:rPr kumimoji="1" lang="ko-KR" altLang="en-US" dirty="0"/>
              <a:t>세번째의 </a:t>
            </a:r>
            <a:r>
              <a:rPr kumimoji="1" lang="en-US" altLang="ko-KR" dirty="0"/>
              <a:t>vector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translation factor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function</a:t>
            </a:r>
            <a:r>
              <a:rPr kumimoji="1" lang="ko-KR" altLang="en-US" dirty="0"/>
              <a:t>의 실행으로 </a:t>
            </a:r>
            <a:r>
              <a:rPr kumimoji="1" lang="en-US" altLang="ko-KR" dirty="0"/>
              <a:t>T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x</a:t>
            </a:r>
            <a:r>
              <a:rPr kumimoji="1" lang="ko-KR" altLang="en-US" dirty="0"/>
              <a:t>방향</a:t>
            </a:r>
            <a:r>
              <a:rPr kumimoji="1" lang="en-US" altLang="ko-KR" dirty="0"/>
              <a:t>, y</a:t>
            </a:r>
            <a:r>
              <a:rPr kumimoji="1" lang="ko-KR" altLang="en-US" dirty="0"/>
              <a:t>밥향으로 각각 </a:t>
            </a:r>
            <a:r>
              <a:rPr kumimoji="1" lang="en-US" altLang="ko-KR" dirty="0"/>
              <a:t>+0.5</a:t>
            </a:r>
            <a:r>
              <a:rPr kumimoji="1" lang="ko-KR" altLang="en-US" dirty="0"/>
              <a:t>씩을 </a:t>
            </a:r>
            <a:r>
              <a:rPr kumimoji="1" lang="en-US" altLang="ko-KR" dirty="0"/>
              <a:t>translation</a:t>
            </a:r>
            <a:r>
              <a:rPr kumimoji="1" lang="ko-KR" altLang="en-US" dirty="0"/>
              <a:t>하는 </a:t>
            </a:r>
            <a:r>
              <a:rPr kumimoji="1" lang="en-US" altLang="ko-KR" dirty="0"/>
              <a:t>transformation matrix</a:t>
            </a:r>
            <a:r>
              <a:rPr kumimoji="1" lang="ko-KR" altLang="en-US" dirty="0"/>
              <a:t>가 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마찬가지로 </a:t>
            </a:r>
            <a:r>
              <a:rPr kumimoji="1" lang="en-US" altLang="ko-KR" dirty="0"/>
              <a:t>mat4.rotate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rotation matrix</a:t>
            </a:r>
            <a:r>
              <a:rPr kumimoji="1" lang="ko-KR" altLang="en-US" dirty="0"/>
              <a:t>를 생성합니다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여기서는 </a:t>
            </a:r>
            <a:r>
              <a:rPr kumimoji="1" lang="en-US" altLang="ko-KR" dirty="0"/>
              <a:t>[0, 0, 1] </a:t>
            </a:r>
            <a:r>
              <a:rPr kumimoji="1" lang="ko-KR" altLang="en-US" dirty="0"/>
              <a:t>즉 </a:t>
            </a:r>
            <a:r>
              <a:rPr kumimoji="1" lang="en-US" altLang="ko-KR" dirty="0"/>
              <a:t>z </a:t>
            </a:r>
            <a:r>
              <a:rPr kumimoji="1" lang="ko-KR" altLang="en-US" dirty="0"/>
              <a:t>축을 중심으로 </a:t>
            </a:r>
            <a:r>
              <a:rPr kumimoji="1" lang="en-US" altLang="ko-KR" dirty="0" err="1"/>
              <a:t>rotationAngle</a:t>
            </a:r>
            <a:r>
              <a:rPr kumimoji="1" lang="en-US" altLang="ko-KR" dirty="0"/>
              <a:t> </a:t>
            </a:r>
            <a:r>
              <a:rPr kumimoji="1" lang="ko-KR" altLang="en-US" dirty="0"/>
              <a:t>만큼의 각을 회전시키는 </a:t>
            </a:r>
            <a:r>
              <a:rPr kumimoji="1" lang="en-US" altLang="ko-KR" dirty="0"/>
              <a:t>transformation matrix R</a:t>
            </a:r>
            <a:r>
              <a:rPr kumimoji="1" lang="ko-KR" altLang="en-US" dirty="0"/>
              <a:t>을 만들어 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마찬가지로 </a:t>
            </a:r>
            <a:r>
              <a:rPr kumimoji="1" lang="en-US" altLang="ko-KR" dirty="0"/>
              <a:t>mat4.scale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x, y, </a:t>
            </a:r>
            <a:r>
              <a:rPr kumimoji="1" lang="ko-KR" altLang="en-US" dirty="0"/>
              <a:t>방향으로 각각 </a:t>
            </a:r>
            <a:r>
              <a:rPr kumimoji="1" lang="en-US" altLang="ko-KR" dirty="0"/>
              <a:t>0.3</a:t>
            </a:r>
            <a:r>
              <a:rPr kumimoji="1" lang="ko-KR" altLang="en-US" dirty="0" err="1"/>
              <a:t>배씩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원점으로 </a:t>
            </a:r>
            <a:r>
              <a:rPr kumimoji="1" lang="ko-KR" altLang="en-US" dirty="0" err="1"/>
              <a:t>부터의</a:t>
            </a:r>
            <a:r>
              <a:rPr kumimoji="1" lang="ko-KR" altLang="en-US" dirty="0"/>
              <a:t> 거리</a:t>
            </a:r>
            <a:r>
              <a:rPr kumimoji="1" lang="en-US" altLang="ko-KR" dirty="0"/>
              <a:t>) </a:t>
            </a:r>
            <a:r>
              <a:rPr kumimoji="1" lang="ko-KR" altLang="en-US" dirty="0"/>
              <a:t>변환하는 </a:t>
            </a:r>
            <a:r>
              <a:rPr kumimoji="1" lang="en-US" altLang="ko-KR" dirty="0"/>
              <a:t>scale matrix</a:t>
            </a:r>
            <a:r>
              <a:rPr kumimoji="1" lang="ko-KR" altLang="en-US" dirty="0"/>
              <a:t>를 생성합니다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다 되면 </a:t>
            </a:r>
            <a:r>
              <a:rPr kumimoji="1" lang="en-US" altLang="ko-KR" dirty="0"/>
              <a:t>T, R, S </a:t>
            </a:r>
            <a:r>
              <a:rPr kumimoji="1" lang="ko-KR" altLang="en-US" dirty="0"/>
              <a:t>를 이와 같이 한번에 </a:t>
            </a:r>
            <a:r>
              <a:rPr kumimoji="1" lang="en-US" altLang="ko-KR" dirty="0"/>
              <a:t>return </a:t>
            </a:r>
            <a:r>
              <a:rPr kumimoji="1" lang="ko-KR" altLang="en-US" dirty="0"/>
              <a:t>할 수 있습니다</a:t>
            </a:r>
            <a:r>
              <a:rPr kumimoji="1" lang="en-US" altLang="ko-KR" dirty="0"/>
              <a:t>. JavaScript</a:t>
            </a:r>
            <a:r>
              <a:rPr kumimoji="1" lang="ko-KR" altLang="en-US" dirty="0"/>
              <a:t>는 이와 같이 여러 개의 </a:t>
            </a:r>
            <a:r>
              <a:rPr kumimoji="1" lang="en-US" altLang="ko-KR" dirty="0"/>
              <a:t>return value</a:t>
            </a:r>
            <a:r>
              <a:rPr kumimoji="1" lang="ko-KR" altLang="en-US" dirty="0"/>
              <a:t>를 한꺼번에 </a:t>
            </a:r>
            <a:r>
              <a:rPr kumimoji="1" lang="en-US" altLang="ko-KR" dirty="0"/>
              <a:t>return </a:t>
            </a:r>
            <a:r>
              <a:rPr kumimoji="1" lang="ko-KR" altLang="en-US" dirty="0"/>
              <a:t>하는 것이 가능합니다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단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return </a:t>
            </a:r>
            <a:r>
              <a:rPr kumimoji="1" lang="ko-KR" altLang="en-US" dirty="0"/>
              <a:t>값들을 받을 때에도 </a:t>
            </a:r>
            <a:r>
              <a:rPr kumimoji="1" lang="en-US" altLang="ko-KR" dirty="0"/>
              <a:t>{T, R, S} = </a:t>
            </a:r>
            <a:r>
              <a:rPr kumimoji="1" lang="en-US" altLang="ko-KR" dirty="0" err="1"/>
              <a:t>getTransformMatrices</a:t>
            </a:r>
            <a:r>
              <a:rPr kumimoji="1" lang="en-US" altLang="ko-KR" dirty="0"/>
              <a:t>(); </a:t>
            </a:r>
            <a:r>
              <a:rPr kumimoji="1" lang="ko-KR" altLang="en-US" dirty="0"/>
              <a:t>와 같이 </a:t>
            </a:r>
            <a:r>
              <a:rPr kumimoji="1" lang="ko-KR" altLang="en-US" dirty="0" err="1"/>
              <a:t>갯수를</a:t>
            </a:r>
            <a:r>
              <a:rPr kumimoji="1" lang="ko-KR" altLang="en-US" dirty="0"/>
              <a:t> 맞춰 받아주어야 합니다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42677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function </a:t>
            </a:r>
            <a:r>
              <a:rPr kumimoji="1" lang="en-US" altLang="ko-KR" dirty="0" err="1"/>
              <a:t>applyTransform</a:t>
            </a:r>
            <a:r>
              <a:rPr kumimoji="1" lang="en-US" altLang="ko-KR" dirty="0"/>
              <a:t>(type) </a:t>
            </a:r>
            <a:r>
              <a:rPr kumimoji="1" lang="ko-KR" altLang="en-US" dirty="0"/>
              <a:t>은 세 개의 </a:t>
            </a:r>
            <a:r>
              <a:rPr kumimoji="1" lang="en-US" altLang="ko-KR" dirty="0"/>
              <a:t>transformation</a:t>
            </a:r>
            <a:r>
              <a:rPr kumimoji="1" lang="ko-KR" altLang="en-US" dirty="0"/>
              <a:t>들을 합친 </a:t>
            </a:r>
            <a:r>
              <a:rPr kumimoji="1" lang="en-US" altLang="ko-KR" dirty="0"/>
              <a:t>composite transformation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matrix</a:t>
            </a:r>
            <a:r>
              <a:rPr kumimoji="1" lang="ko-KR" altLang="en-US" dirty="0"/>
              <a:t>인 </a:t>
            </a:r>
            <a:r>
              <a:rPr kumimoji="1" lang="en-US" altLang="ko-KR" dirty="0" err="1"/>
              <a:t>finalTransform</a:t>
            </a:r>
            <a:r>
              <a:rPr kumimoji="1" lang="ko-KR" altLang="en-US" dirty="0"/>
              <a:t>을 계산하는 </a:t>
            </a:r>
            <a:r>
              <a:rPr kumimoji="1" lang="en-US" altLang="ko-KR" dirty="0"/>
              <a:t>function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먼저 </a:t>
            </a:r>
            <a:r>
              <a:rPr kumimoji="1" lang="en-US" altLang="ko-KR" dirty="0" err="1"/>
              <a:t>finalTransform</a:t>
            </a:r>
            <a:r>
              <a:rPr kumimoji="1" lang="ko-KR" altLang="en-US" dirty="0"/>
              <a:t>을 생성하여 </a:t>
            </a:r>
            <a:r>
              <a:rPr kumimoji="1" lang="en-US" altLang="ko-KR" dirty="0"/>
              <a:t>identity matrix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만듦니다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그리고 나서 앞 슬라이드에서 설명한 </a:t>
            </a:r>
            <a:r>
              <a:rPr kumimoji="1" lang="en-US" altLang="ko-KR" dirty="0" err="1"/>
              <a:t>getTransformMatrices</a:t>
            </a:r>
            <a:r>
              <a:rPr kumimoji="1" lang="en-US" altLang="ko-KR" dirty="0"/>
              <a:t>()</a:t>
            </a:r>
            <a:r>
              <a:rPr kumimoji="1" lang="ko-KR" altLang="en-US" dirty="0"/>
              <a:t> 를 실행하여 </a:t>
            </a:r>
            <a:r>
              <a:rPr kumimoji="1" lang="en-US" altLang="ko-KR" dirty="0"/>
              <a:t>T, R, S </a:t>
            </a:r>
            <a:r>
              <a:rPr kumimoji="1" lang="ko-KR" altLang="en-US" dirty="0"/>
              <a:t>들 </a:t>
            </a:r>
            <a:r>
              <a:rPr kumimoji="1" lang="ko-KR" altLang="en-US" dirty="0" err="1"/>
              <a:t>세개를</a:t>
            </a:r>
            <a:r>
              <a:rPr kumimoji="1" lang="ko-KR" altLang="en-US" dirty="0"/>
              <a:t> 계산하여 가져 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 err="1"/>
              <a:t>transformOrder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type: [ </a:t>
            </a:r>
            <a:r>
              <a:rPr kumimoji="1" lang="ko-KR" altLang="en-US" dirty="0"/>
              <a:t>각 세개의 </a:t>
            </a:r>
            <a:r>
              <a:rPr kumimoji="1" lang="en-US" altLang="ko-KR" dirty="0"/>
              <a:t>transformation </a:t>
            </a:r>
            <a:r>
              <a:rPr kumimoji="1" lang="ko-KR" altLang="en-US" dirty="0"/>
              <a:t>들 </a:t>
            </a:r>
            <a:r>
              <a:rPr kumimoji="1" lang="en-US" altLang="ko-KR" dirty="0"/>
              <a:t>] 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array</a:t>
            </a:r>
            <a:r>
              <a:rPr kumimoji="1" lang="ko-KR" altLang="en-US" dirty="0"/>
              <a:t>를 가진 </a:t>
            </a:r>
            <a:r>
              <a:rPr kumimoji="1" lang="en-US" altLang="ko-KR" dirty="0"/>
              <a:t>array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먼저 </a:t>
            </a:r>
            <a:r>
              <a:rPr kumimoji="1" lang="en-US" altLang="ko-KR" dirty="0"/>
              <a:t>‘TRS’ type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[T, R, S] </a:t>
            </a:r>
            <a:r>
              <a:rPr kumimoji="1" lang="ko-KR" altLang="en-US" dirty="0"/>
              <a:t>이고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‘TSR’ type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[T, S, R]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마찬가지로 나머지 </a:t>
            </a:r>
            <a:r>
              <a:rPr kumimoji="1" lang="en-US" altLang="ko-KR" dirty="0"/>
              <a:t>type</a:t>
            </a:r>
            <a:r>
              <a:rPr kumimoji="1" lang="ko-KR" altLang="en-US" dirty="0"/>
              <a:t>들의 </a:t>
            </a:r>
            <a:r>
              <a:rPr kumimoji="1" lang="en-US" altLang="ko-KR" dirty="0"/>
              <a:t>array</a:t>
            </a:r>
            <a:r>
              <a:rPr kumimoji="1" lang="ko-KR" altLang="en-US" dirty="0"/>
              <a:t>도 거기에 맞게 되어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이제 우리는 각 </a:t>
            </a:r>
            <a:r>
              <a:rPr kumimoji="1" lang="en-US" altLang="ko-KR" dirty="0"/>
              <a:t>type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transformation </a:t>
            </a:r>
            <a:r>
              <a:rPr kumimoji="1" lang="ko-KR" altLang="en-US" dirty="0"/>
              <a:t>순서들에 따라 그 </a:t>
            </a:r>
            <a:r>
              <a:rPr kumimoji="1" lang="en-US" altLang="ko-KR" dirty="0"/>
              <a:t>transformation matrix</a:t>
            </a:r>
            <a:r>
              <a:rPr kumimoji="1" lang="ko-KR" altLang="en-US" dirty="0"/>
              <a:t>들을 곱해 </a:t>
            </a:r>
            <a:r>
              <a:rPr kumimoji="1" lang="en-US" altLang="ko-KR" dirty="0"/>
              <a:t>composite transformation</a:t>
            </a:r>
            <a:r>
              <a:rPr kumimoji="1" lang="ko-KR" altLang="en-US" dirty="0"/>
              <a:t>을 계산합니다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먼저 </a:t>
            </a:r>
            <a:r>
              <a:rPr kumimoji="1" lang="en-US" altLang="ko-KR" dirty="0"/>
              <a:t>if </a:t>
            </a:r>
            <a:r>
              <a:rPr kumimoji="1" lang="ko-KR" altLang="en-US" dirty="0"/>
              <a:t>문에서 </a:t>
            </a:r>
            <a:r>
              <a:rPr kumimoji="1" lang="en-US" altLang="ko-KR" dirty="0"/>
              <a:t>type</a:t>
            </a:r>
            <a:r>
              <a:rPr kumimoji="1" lang="ko-KR" altLang="en-US" dirty="0"/>
              <a:t>이 유효한 </a:t>
            </a:r>
            <a:r>
              <a:rPr kumimoji="1" lang="en-US" altLang="ko-KR" dirty="0"/>
              <a:t>type</a:t>
            </a:r>
            <a:r>
              <a:rPr kumimoji="1" lang="ko-KR" altLang="en-US" dirty="0"/>
              <a:t>인지 살펴보고 유효할 때만 계산을 하면 됩니다</a:t>
            </a:r>
            <a:r>
              <a:rPr kumimoji="1" lang="en-US" altLang="ko-KR" dirty="0"/>
              <a:t>. ‘PQR’ </a:t>
            </a:r>
            <a:r>
              <a:rPr kumimoji="1" lang="ko-KR" altLang="en-US" dirty="0"/>
              <a:t>같은 것은 유효한 </a:t>
            </a:r>
            <a:r>
              <a:rPr kumimoji="1" lang="en-US" altLang="ko-KR" dirty="0"/>
              <a:t>type</a:t>
            </a:r>
            <a:r>
              <a:rPr kumimoji="1" lang="ko-KR" altLang="en-US" dirty="0"/>
              <a:t>이 아니겠죠</a:t>
            </a:r>
            <a:r>
              <a:rPr kumimoji="1" lang="en-US" altLang="ko-KR" dirty="0"/>
              <a:t>. </a:t>
            </a:r>
            <a:r>
              <a:rPr kumimoji="1" lang="en-US" altLang="ko-KR" dirty="0" err="1"/>
              <a:t>forEach</a:t>
            </a:r>
            <a:r>
              <a:rPr kumimoji="1" lang="ko-KR" altLang="en-US" dirty="0"/>
              <a:t>문은 </a:t>
            </a:r>
            <a:r>
              <a:rPr kumimoji="1" lang="en-US" altLang="ko-KR" dirty="0"/>
              <a:t>[T, R, S] </a:t>
            </a:r>
            <a:r>
              <a:rPr kumimoji="1" lang="ko-KR" altLang="en-US" dirty="0"/>
              <a:t>들의 각 </a:t>
            </a:r>
            <a:r>
              <a:rPr kumimoji="1" lang="en-US" altLang="ko-KR" dirty="0"/>
              <a:t>element transformation matrix</a:t>
            </a:r>
            <a:r>
              <a:rPr kumimoji="1" lang="ko-KR" altLang="en-US" dirty="0"/>
              <a:t>들에 대해 적용됩니다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mat4.multiply(</a:t>
            </a:r>
            <a:r>
              <a:rPr kumimoji="1" lang="en-US" altLang="ko-KR" dirty="0" err="1"/>
              <a:t>finalTransform</a:t>
            </a:r>
            <a:r>
              <a:rPr kumimoji="1" lang="en-US" altLang="ko-KR" dirty="0"/>
              <a:t>, matrix, </a:t>
            </a:r>
            <a:r>
              <a:rPr kumimoji="1" lang="en-US" altLang="ko-KR" dirty="0" err="1"/>
              <a:t>finalTransform</a:t>
            </a:r>
            <a:r>
              <a:rPr kumimoji="1" lang="en-US" altLang="ko-KR" dirty="0"/>
              <a:t>) </a:t>
            </a:r>
            <a:r>
              <a:rPr kumimoji="1" lang="ko-KR" altLang="en-US" dirty="0"/>
              <a:t>은 </a:t>
            </a:r>
            <a:r>
              <a:rPr kumimoji="1" lang="en-US" altLang="ko-KR" dirty="0" err="1"/>
              <a:t>finalTransform</a:t>
            </a:r>
            <a:r>
              <a:rPr kumimoji="1" lang="en-US" altLang="ko-KR" dirty="0"/>
              <a:t> = matrix * </a:t>
            </a:r>
            <a:r>
              <a:rPr kumimoji="1" lang="en-US" altLang="ko-KR" dirty="0" err="1"/>
              <a:t>finalTransform</a:t>
            </a:r>
            <a:r>
              <a:rPr kumimoji="1" lang="ko-KR" altLang="en-US" dirty="0"/>
              <a:t>을 계산합니다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그러니까 </a:t>
            </a:r>
            <a:r>
              <a:rPr kumimoji="1" lang="en-US" altLang="ko-KR" dirty="0"/>
              <a:t>foreach T</a:t>
            </a:r>
            <a:r>
              <a:rPr kumimoji="1" lang="ko-KR" altLang="en-US" dirty="0"/>
              <a:t>일 때는</a:t>
            </a:r>
            <a:r>
              <a:rPr kumimoji="1" lang="en-US" altLang="ko-KR" dirty="0"/>
              <a:t> F = T*F </a:t>
            </a:r>
            <a:r>
              <a:rPr kumimoji="1" lang="ko-KR" altLang="en-US" dirty="0"/>
              <a:t>를 계산하고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두번째 </a:t>
            </a:r>
            <a:r>
              <a:rPr kumimoji="1" lang="en-US" altLang="ko-KR" dirty="0"/>
              <a:t>R </a:t>
            </a:r>
            <a:r>
              <a:rPr kumimoji="1" lang="ko-KR" altLang="en-US" dirty="0"/>
              <a:t>에 대해서는 </a:t>
            </a:r>
            <a:r>
              <a:rPr kumimoji="1" lang="en-US" altLang="ko-KR" dirty="0"/>
              <a:t>F = R * F </a:t>
            </a:r>
            <a:r>
              <a:rPr kumimoji="1" lang="ko-KR" altLang="en-US" dirty="0"/>
              <a:t>를 계산하니까 </a:t>
            </a:r>
            <a:r>
              <a:rPr kumimoji="1" lang="en-US" altLang="ko-KR" dirty="0"/>
              <a:t>F = RT</a:t>
            </a:r>
            <a:r>
              <a:rPr kumimoji="1" lang="ko-KR" altLang="en-US" dirty="0"/>
              <a:t>가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마지막으로 </a:t>
            </a:r>
            <a:r>
              <a:rPr kumimoji="1" lang="en-US" altLang="ko-KR" dirty="0"/>
              <a:t>foreach S </a:t>
            </a:r>
            <a:r>
              <a:rPr kumimoji="1" lang="ko-KR" altLang="en-US" dirty="0"/>
              <a:t>일 때 </a:t>
            </a:r>
            <a:r>
              <a:rPr kumimoji="1" lang="en-US" altLang="ko-KR" dirty="0"/>
              <a:t>F = SRT </a:t>
            </a:r>
            <a:r>
              <a:rPr kumimoji="1" lang="ko-KR" altLang="en-US" dirty="0"/>
              <a:t>의 곱이 완성이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우리가 이야기 했듯이 </a:t>
            </a:r>
            <a:r>
              <a:rPr kumimoji="1" lang="en-US" altLang="ko-KR" dirty="0"/>
              <a:t>composite transformation matrix F</a:t>
            </a:r>
            <a:r>
              <a:rPr kumimoji="1" lang="ko-KR" altLang="en-US" dirty="0"/>
              <a:t>가 적용된 각 </a:t>
            </a:r>
            <a:r>
              <a:rPr kumimoji="1" lang="en-US" altLang="ko-KR" dirty="0"/>
              <a:t>transformation</a:t>
            </a:r>
            <a:r>
              <a:rPr kumimoji="1" lang="ko-KR" altLang="en-US" dirty="0"/>
              <a:t>의 순서의 반대 순서로 곱해지는 계산으로 완성이 되었습니다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5732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이제 </a:t>
            </a:r>
            <a:r>
              <a:rPr kumimoji="1" lang="en-US" altLang="ko-KR" dirty="0"/>
              <a:t>3</a:t>
            </a:r>
            <a:r>
              <a:rPr kumimoji="1" lang="ko-KR" altLang="en-US" dirty="0"/>
              <a:t>차원에서 사용되는 몇가지 기본적인 </a:t>
            </a:r>
            <a:r>
              <a:rPr kumimoji="1" lang="en-US" altLang="ko-KR" dirty="0"/>
              <a:t>transformation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변환</a:t>
            </a:r>
            <a:r>
              <a:rPr kumimoji="1" lang="en-US" altLang="ko-KR" dirty="0"/>
              <a:t>)</a:t>
            </a:r>
            <a:r>
              <a:rPr kumimoji="1" lang="ko-KR" altLang="en-US" dirty="0"/>
              <a:t> 에 대해 알아 보겠습니다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먼저 </a:t>
            </a:r>
            <a:r>
              <a:rPr kumimoji="1" lang="en-US" altLang="ko-KR" dirty="0"/>
              <a:t>translation (</a:t>
            </a:r>
            <a:r>
              <a:rPr kumimoji="1" lang="ko-KR" altLang="en-US" dirty="0"/>
              <a:t>평행이동</a:t>
            </a:r>
            <a:r>
              <a:rPr kumimoji="1" lang="en-US" altLang="ko-KR" dirty="0"/>
              <a:t>)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한 점 </a:t>
            </a:r>
            <a:r>
              <a:rPr kumimoji="1" lang="en-US" altLang="ko-KR" dirty="0"/>
              <a:t>P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d </a:t>
            </a:r>
            <a:r>
              <a:rPr kumimoji="1" lang="ko-KR" altLang="en-US" dirty="0"/>
              <a:t>만큼 </a:t>
            </a:r>
            <a:r>
              <a:rPr kumimoji="1" lang="en-US" altLang="ko-KR" dirty="0"/>
              <a:t>translation</a:t>
            </a:r>
            <a:r>
              <a:rPr kumimoji="1" lang="ko-KR" altLang="en-US" dirty="0"/>
              <a:t>해서 </a:t>
            </a:r>
            <a:r>
              <a:rPr kumimoji="1" lang="en-US" altLang="ko-KR" dirty="0"/>
              <a:t>P'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이동시키는 이 변환은 </a:t>
            </a:r>
            <a:r>
              <a:rPr kumimoji="1" lang="en-US" altLang="ko-KR" dirty="0"/>
              <a:t>P’ = P + d </a:t>
            </a:r>
            <a:r>
              <a:rPr kumimoji="1" lang="ko-KR" altLang="en-US" dirty="0"/>
              <a:t>로 나타낼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하나의 </a:t>
            </a:r>
            <a:r>
              <a:rPr kumimoji="1" lang="en-US" altLang="ko-KR" dirty="0"/>
              <a:t>3D object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이루고 있는 모든 </a:t>
            </a:r>
            <a:r>
              <a:rPr kumimoji="1" lang="en-US" altLang="ko-KR" dirty="0"/>
              <a:t>vertex</a:t>
            </a:r>
            <a:r>
              <a:rPr kumimoji="1" lang="ko-KR" altLang="en-US" dirty="0"/>
              <a:t>들을 </a:t>
            </a:r>
            <a:r>
              <a:rPr kumimoji="1" lang="en-US" altLang="ko-KR" dirty="0"/>
              <a:t>d </a:t>
            </a:r>
            <a:r>
              <a:rPr kumimoji="1" lang="ko-KR" altLang="en-US" dirty="0"/>
              <a:t>만큼 </a:t>
            </a:r>
            <a:r>
              <a:rPr kumimoji="1" lang="en-US" altLang="ko-KR" dirty="0"/>
              <a:t>translation </a:t>
            </a:r>
            <a:r>
              <a:rPr kumimoji="1" lang="ko-KR" altLang="en-US" dirty="0"/>
              <a:t>시키면 자연히 </a:t>
            </a:r>
            <a:r>
              <a:rPr kumimoji="1" lang="en-US" altLang="ko-KR" dirty="0"/>
              <a:t>object </a:t>
            </a:r>
            <a:r>
              <a:rPr kumimoji="1" lang="ko-KR" altLang="en-US" dirty="0"/>
              <a:t>자체가 </a:t>
            </a:r>
            <a:r>
              <a:rPr kumimoji="1" lang="en-US" altLang="ko-KR" dirty="0"/>
              <a:t>d</a:t>
            </a:r>
            <a:r>
              <a:rPr kumimoji="1" lang="ko-KR" altLang="en-US" dirty="0"/>
              <a:t>만큼 </a:t>
            </a:r>
            <a:r>
              <a:rPr kumimoji="1" lang="en-US" altLang="ko-KR" dirty="0"/>
              <a:t>translation</a:t>
            </a:r>
            <a:r>
              <a:rPr kumimoji="1" lang="ko-KR" altLang="en-US" dirty="0"/>
              <a:t>되게 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911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kumimoji="1" lang="en-US" altLang="ko-KR" dirty="0"/>
              <a:t>Translation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matrix </a:t>
            </a:r>
            <a:r>
              <a:rPr kumimoji="1" lang="ko-KR" altLang="en-US" dirty="0"/>
              <a:t>형태로 나타내 보겠습니다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원래의 </a:t>
            </a:r>
            <a:r>
              <a:rPr kumimoji="1" lang="en-US" altLang="ko-KR" dirty="0"/>
              <a:t>point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p,</a:t>
            </a:r>
            <a:r>
              <a:rPr kumimoji="1" lang="ko-KR" altLang="en-US" dirty="0"/>
              <a:t> </a:t>
            </a:r>
            <a:r>
              <a:rPr kumimoji="1" lang="en-US" altLang="ko-KR" dirty="0"/>
              <a:t>translation </a:t>
            </a:r>
            <a:r>
              <a:rPr kumimoji="1" lang="ko-KR" altLang="en-US" dirty="0"/>
              <a:t>된 후의 </a:t>
            </a:r>
            <a:r>
              <a:rPr kumimoji="1" lang="en-US" altLang="ko-KR" dirty="0"/>
              <a:t>point</a:t>
            </a:r>
            <a:r>
              <a:rPr kumimoji="1" lang="ko-KR" altLang="en-US" dirty="0"/>
              <a:t>를</a:t>
            </a:r>
            <a:r>
              <a:rPr kumimoji="1" lang="en-US" altLang="ko-KR" dirty="0"/>
              <a:t> p＇</a:t>
            </a:r>
            <a:r>
              <a:rPr kumimoji="1" lang="ko-KR" altLang="en-US" dirty="0"/>
              <a:t>이라 할 때</a:t>
            </a:r>
            <a:r>
              <a:rPr kumimoji="1" lang="en-US" altLang="ko-KR" dirty="0"/>
              <a:t>, p’ = p + d</a:t>
            </a:r>
            <a:r>
              <a:rPr kumimoji="1" lang="ko-KR" altLang="en-US" dirty="0"/>
              <a:t>로 나타낼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한편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p, p’, d</a:t>
            </a:r>
            <a:r>
              <a:rPr kumimoji="1" lang="ko-KR" altLang="en-US" dirty="0"/>
              <a:t>를 모두 </a:t>
            </a:r>
            <a:r>
              <a:rPr kumimoji="1" lang="en-US" altLang="ko-KR" dirty="0"/>
              <a:t>homogenous coordinates</a:t>
            </a:r>
            <a:r>
              <a:rPr kumimoji="1" lang="ko-KR" altLang="en-US" dirty="0"/>
              <a:t>인 </a:t>
            </a:r>
            <a:r>
              <a:rPr kumimoji="1" lang="en-US" altLang="ko-KR" dirty="0"/>
              <a:t>4D vector</a:t>
            </a:r>
            <a:r>
              <a:rPr kumimoji="1" lang="ko-KR" altLang="en-US" dirty="0"/>
              <a:t>들로 나타내었습니다</a:t>
            </a:r>
            <a:r>
              <a:rPr kumimoji="1" lang="en-US" altLang="ko-KR" dirty="0"/>
              <a:t>. </a:t>
            </a:r>
          </a:p>
          <a:p>
            <a:pPr marL="0" indent="0">
              <a:buFont typeface="+mj-lt"/>
              <a:buNone/>
            </a:pPr>
            <a:r>
              <a:rPr kumimoji="1" lang="ko-KR" altLang="en-US" dirty="0"/>
              <a:t>이 때</a:t>
            </a:r>
            <a:r>
              <a:rPr kumimoji="1" lang="en-US" altLang="ko-KR" dirty="0"/>
              <a:t>, 4 x 4 matrix T(</a:t>
            </a:r>
            <a:r>
              <a:rPr kumimoji="1" lang="en-US" altLang="ko-KR" dirty="0" err="1"/>
              <a:t>ax,ay,az</a:t>
            </a:r>
            <a:r>
              <a:rPr kumimoji="1" lang="en-US" altLang="ko-KR" dirty="0"/>
              <a:t>) </a:t>
            </a:r>
            <a:r>
              <a:rPr kumimoji="1" lang="ko-KR" altLang="en-US" dirty="0"/>
              <a:t>를 이와 같이 정의하는데</a:t>
            </a:r>
            <a:r>
              <a:rPr kumimoji="1" lang="en-US" altLang="ko-KR" dirty="0"/>
              <a:t>, d=(</a:t>
            </a:r>
            <a:r>
              <a:rPr kumimoji="1" lang="en-US" altLang="ko-KR" dirty="0" err="1"/>
              <a:t>ax,ay,az</a:t>
            </a:r>
            <a:r>
              <a:rPr kumimoji="1" lang="en-US" altLang="ko-KR" dirty="0"/>
              <a:t>)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translation factor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pPr marL="0" indent="0">
              <a:buFont typeface="+mj-lt"/>
              <a:buNone/>
            </a:pPr>
            <a:r>
              <a:rPr kumimoji="1" lang="en-US" altLang="ko-KR" dirty="0"/>
              <a:t>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자세히 보면</a:t>
            </a:r>
            <a:r>
              <a:rPr kumimoji="1" lang="en-US" altLang="ko-KR" dirty="0"/>
              <a:t>, identity matrix</a:t>
            </a:r>
            <a:r>
              <a:rPr kumimoji="1" lang="ko-KR" altLang="en-US" dirty="0"/>
              <a:t>에 맨 오른쪽 </a:t>
            </a:r>
            <a:r>
              <a:rPr kumimoji="1" lang="en-US" altLang="ko-KR" dirty="0"/>
              <a:t>column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translation factor</a:t>
            </a:r>
            <a:r>
              <a:rPr kumimoji="1" lang="ko-KR" altLang="en-US" dirty="0"/>
              <a:t>들인 </a:t>
            </a:r>
            <a:r>
              <a:rPr kumimoji="1" lang="en-US" altLang="ko-KR" dirty="0"/>
              <a:t>ax, ay, </a:t>
            </a:r>
            <a:r>
              <a:rPr kumimoji="1" lang="en-US" altLang="ko-KR" dirty="0" err="1"/>
              <a:t>az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차례로 배치한 형태입니다</a:t>
            </a:r>
            <a:r>
              <a:rPr kumimoji="1" lang="en-US" altLang="ko-KR" dirty="0"/>
              <a:t>. </a:t>
            </a:r>
          </a:p>
          <a:p>
            <a:pPr marL="0" indent="0">
              <a:buFont typeface="+mj-lt"/>
              <a:buNone/>
            </a:pPr>
            <a:r>
              <a:rPr kumimoji="1" lang="ko-KR" altLang="en-US" dirty="0"/>
              <a:t>이 </a:t>
            </a:r>
            <a:r>
              <a:rPr kumimoji="1" lang="en-US" altLang="ko-KR" dirty="0"/>
              <a:t>translation matrix 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original point P</a:t>
            </a:r>
            <a:r>
              <a:rPr kumimoji="1" lang="ko-KR" altLang="en-US" dirty="0"/>
              <a:t>에 곱하여 </a:t>
            </a:r>
            <a:r>
              <a:rPr kumimoji="1" lang="en-US" altLang="ko-KR" dirty="0"/>
              <a:t>TP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계산하면 </a:t>
            </a:r>
            <a:r>
              <a:rPr kumimoji="1" lang="en-US" altLang="ko-KR" dirty="0"/>
              <a:t>P'</a:t>
            </a:r>
            <a:r>
              <a:rPr kumimoji="1" lang="ko-KR" altLang="en-US" dirty="0"/>
              <a:t>이 나오게 됩니다</a:t>
            </a:r>
            <a:r>
              <a:rPr kumimoji="1" lang="en-US" altLang="ko-KR" dirty="0"/>
              <a:t>. </a:t>
            </a:r>
          </a:p>
          <a:p>
            <a:pPr marL="0" indent="0">
              <a:buFont typeface="+mj-lt"/>
              <a:buNone/>
            </a:pPr>
            <a:r>
              <a:rPr kumimoji="1" lang="ko-KR" altLang="en-US" dirty="0"/>
              <a:t>이 것은 </a:t>
            </a:r>
            <a:r>
              <a:rPr kumimoji="1" lang="en-US" altLang="ko-KR" dirty="0"/>
              <a:t>translation</a:t>
            </a:r>
            <a:r>
              <a:rPr kumimoji="1" lang="ko-KR" altLang="en-US" dirty="0"/>
              <a:t>의 정의에 잘 맞습니다</a:t>
            </a:r>
            <a:r>
              <a:rPr kumimoji="1" lang="en-US" altLang="ko-KR" dirty="0"/>
              <a:t>. </a:t>
            </a:r>
          </a:p>
          <a:p>
            <a:pPr marL="0" indent="0">
              <a:buFont typeface="+mj-lt"/>
              <a:buNone/>
            </a:pPr>
            <a:r>
              <a:rPr kumimoji="1" lang="ko-KR" altLang="en-US" dirty="0"/>
              <a:t>앞으로는 </a:t>
            </a:r>
            <a:r>
              <a:rPr kumimoji="1" lang="en-US" altLang="ko-KR" dirty="0"/>
              <a:t>translation operation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translation matrix T </a:t>
            </a:r>
            <a:r>
              <a:rPr kumimoji="1" lang="ko-KR" altLang="en-US" dirty="0"/>
              <a:t>가 종종 같은 의미로 사용되는 경우들을 보게 될 것입니다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01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이제 </a:t>
            </a:r>
            <a:r>
              <a:rPr kumimoji="1" lang="en" altLang="ko-KR" dirty="0"/>
              <a:t>d = (ax, ay, </a:t>
            </a:r>
            <a:r>
              <a:rPr kumimoji="1" lang="en" altLang="ko-KR" dirty="0" err="1"/>
              <a:t>az</a:t>
            </a:r>
            <a:r>
              <a:rPr kumimoji="1" lang="en" altLang="ko-KR" dirty="0"/>
              <a:t>) </a:t>
            </a:r>
            <a:r>
              <a:rPr kumimoji="1" lang="ko-KR" altLang="en-US" dirty="0"/>
              <a:t>만큼 </a:t>
            </a:r>
            <a:r>
              <a:rPr kumimoji="1" lang="en" altLang="ko-KR" dirty="0"/>
              <a:t>translation </a:t>
            </a:r>
            <a:r>
              <a:rPr kumimoji="1" lang="ko-KR" altLang="en-US" dirty="0"/>
              <a:t>했다가 다시 </a:t>
            </a:r>
            <a:r>
              <a:rPr kumimoji="1" lang="en-US" altLang="ko-KR" dirty="0"/>
              <a:t>-</a:t>
            </a:r>
            <a:r>
              <a:rPr kumimoji="1" lang="en" altLang="ko-KR" dirty="0"/>
              <a:t>d = (-ax, -ay, -</a:t>
            </a:r>
            <a:r>
              <a:rPr kumimoji="1" lang="en" altLang="ko-KR" dirty="0" err="1"/>
              <a:t>az</a:t>
            </a:r>
            <a:r>
              <a:rPr kumimoji="1" lang="en" altLang="ko-KR" dirty="0"/>
              <a:t>) </a:t>
            </a:r>
            <a:r>
              <a:rPr kumimoji="1" lang="ko-KR" altLang="en-US" dirty="0"/>
              <a:t>만큼 </a:t>
            </a:r>
            <a:r>
              <a:rPr kumimoji="1" lang="en" altLang="ko-KR" dirty="0"/>
              <a:t>translation</a:t>
            </a:r>
            <a:r>
              <a:rPr kumimoji="1" lang="ko-KR" altLang="en-US" dirty="0"/>
              <a:t>하는 경우를 생각해 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point P</a:t>
            </a:r>
            <a:r>
              <a:rPr kumimoji="1" lang="ko-KR" altLang="en-US" dirty="0"/>
              <a:t>는 </a:t>
            </a:r>
            <a:r>
              <a:rPr kumimoji="1" lang="en" altLang="ko-KR" dirty="0"/>
              <a:t>d</a:t>
            </a:r>
            <a:r>
              <a:rPr kumimoji="1" lang="ko-KR" altLang="en-US" dirty="0"/>
              <a:t>만큼 </a:t>
            </a:r>
            <a:r>
              <a:rPr kumimoji="1" lang="en" altLang="ko-KR" dirty="0"/>
              <a:t>translation</a:t>
            </a:r>
            <a:r>
              <a:rPr kumimoji="1" lang="ko-KR" altLang="en-US" dirty="0"/>
              <a:t>되어서 </a:t>
            </a:r>
            <a:r>
              <a:rPr kumimoji="1" lang="en" altLang="ko-KR" dirty="0"/>
              <a:t>p'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갔다가 다시 </a:t>
            </a:r>
            <a:r>
              <a:rPr kumimoji="1" lang="en-US" altLang="ko-KR" dirty="0"/>
              <a:t>-</a:t>
            </a:r>
            <a:r>
              <a:rPr kumimoji="1" lang="en" altLang="ko-KR" dirty="0"/>
              <a:t>d</a:t>
            </a:r>
            <a:r>
              <a:rPr kumimoji="1" lang="ko-KR" altLang="en-US" dirty="0"/>
              <a:t>만큼 </a:t>
            </a:r>
            <a:r>
              <a:rPr kumimoji="1" lang="en" altLang="ko-KR" dirty="0"/>
              <a:t>translation</a:t>
            </a:r>
            <a:r>
              <a:rPr kumimoji="1" lang="ko-KR" altLang="en-US" dirty="0"/>
              <a:t>되어 </a:t>
            </a:r>
            <a:r>
              <a:rPr kumimoji="1" lang="en" altLang="ko-KR" dirty="0"/>
              <a:t>p</a:t>
            </a:r>
            <a:r>
              <a:rPr kumimoji="1" lang="ko-KR" altLang="en-US" dirty="0"/>
              <a:t>로 돌아가게 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p' = </a:t>
            </a:r>
            <a:r>
              <a:rPr kumimoji="1" lang="en" altLang="ko-KR" dirty="0" err="1"/>
              <a:t>Tp</a:t>
            </a:r>
            <a:r>
              <a:rPr kumimoji="1" lang="en" altLang="ko-KR" dirty="0"/>
              <a:t> </a:t>
            </a:r>
            <a:r>
              <a:rPr kumimoji="1" lang="ko-KR" altLang="en-US" dirty="0"/>
              <a:t>였으므로 양변에 </a:t>
            </a:r>
            <a:r>
              <a:rPr kumimoji="1" lang="en" altLang="ko-KR" dirty="0"/>
              <a:t>T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역행렬</a:t>
            </a:r>
            <a:r>
              <a:rPr kumimoji="1" lang="ko-KR" altLang="en-US" dirty="0"/>
              <a:t> </a:t>
            </a:r>
            <a:r>
              <a:rPr kumimoji="1" lang="en" altLang="ko-KR" dirty="0"/>
              <a:t>T^(-1)</a:t>
            </a:r>
            <a:r>
              <a:rPr kumimoji="1" lang="ko-KR" altLang="en-US" dirty="0"/>
              <a:t>을 곱해주면</a:t>
            </a:r>
            <a:r>
              <a:rPr kumimoji="1" lang="en-US" altLang="ko-KR" dirty="0"/>
              <a:t>,  </a:t>
            </a:r>
            <a:r>
              <a:rPr kumimoji="1" lang="en" altLang="ko-KR" dirty="0"/>
              <a:t>p = T^(-1)p' </a:t>
            </a:r>
            <a:r>
              <a:rPr kumimoji="1" lang="ko-KR" altLang="en-US" dirty="0"/>
              <a:t>이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</a:t>
            </a:r>
            <a:r>
              <a:rPr kumimoji="1" lang="en" altLang="ko-KR" dirty="0"/>
              <a:t>inverse translation</a:t>
            </a:r>
            <a:r>
              <a:rPr kumimoji="1" lang="ko-KR" altLang="en-US" dirty="0"/>
              <a:t>의 </a:t>
            </a:r>
            <a:r>
              <a:rPr kumimoji="1" lang="en" altLang="ko-KR" dirty="0"/>
              <a:t>matrix</a:t>
            </a:r>
            <a:r>
              <a:rPr kumimoji="1" lang="ko-KR" altLang="en-US" dirty="0"/>
              <a:t>는 </a:t>
            </a:r>
            <a:r>
              <a:rPr kumimoji="1" lang="en" altLang="ko-KR" dirty="0"/>
              <a:t>original translation</a:t>
            </a:r>
            <a:r>
              <a:rPr kumimoji="1" lang="ko-KR" altLang="en-US" dirty="0"/>
              <a:t>의 </a:t>
            </a:r>
            <a:r>
              <a:rPr kumimoji="1" lang="en" altLang="ko-KR" dirty="0"/>
              <a:t>matrix T</a:t>
            </a:r>
            <a:r>
              <a:rPr kumimoji="1" lang="ko-KR" altLang="en-US" dirty="0"/>
              <a:t>의 역행렬이 되는 것입니다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그러면 </a:t>
            </a:r>
            <a:r>
              <a:rPr kumimoji="1" lang="en-US" altLang="ko-KR" dirty="0"/>
              <a:t>-</a:t>
            </a:r>
            <a:r>
              <a:rPr kumimoji="1" lang="en" altLang="ko-KR" dirty="0"/>
              <a:t>d </a:t>
            </a:r>
            <a:r>
              <a:rPr kumimoji="1" lang="ko-KR" altLang="en-US" dirty="0"/>
              <a:t>만큼의 </a:t>
            </a:r>
            <a:r>
              <a:rPr kumimoji="1" lang="en" altLang="ko-KR" dirty="0"/>
              <a:t>translation,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</a:t>
            </a:r>
            <a:r>
              <a:rPr kumimoji="1" lang="ko-KR" altLang="en-US" dirty="0"/>
              <a:t>원래 </a:t>
            </a:r>
            <a:r>
              <a:rPr kumimoji="1" lang="en" altLang="ko-KR" dirty="0" err="1"/>
              <a:t>transation</a:t>
            </a:r>
            <a:r>
              <a:rPr kumimoji="1" lang="ko-KR" altLang="en-US" dirty="0"/>
              <a:t>의 </a:t>
            </a:r>
            <a:r>
              <a:rPr kumimoji="1" lang="en" altLang="ko-KR" dirty="0"/>
              <a:t>inverse translation</a:t>
            </a:r>
            <a:r>
              <a:rPr kumimoji="1" lang="ko-KR" altLang="en-US" dirty="0"/>
              <a:t>을 나타내는 </a:t>
            </a:r>
            <a:r>
              <a:rPr kumimoji="1" lang="en" altLang="ko-KR" dirty="0"/>
              <a:t>matrix</a:t>
            </a:r>
            <a:r>
              <a:rPr kumimoji="1" lang="ko-KR" altLang="en-US" dirty="0"/>
              <a:t>는 어떻게 될까요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이것은 </a:t>
            </a:r>
            <a:r>
              <a:rPr kumimoji="1" lang="en" altLang="ko-KR" dirty="0"/>
              <a:t>T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역행렬</a:t>
            </a:r>
            <a:r>
              <a:rPr kumimoji="1" lang="ko-KR" altLang="en-US" dirty="0"/>
              <a:t> </a:t>
            </a:r>
            <a:r>
              <a:rPr kumimoji="1" lang="en" altLang="ko-KR" dirty="0"/>
              <a:t>T^(-1)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이는 우리가 정의 했던 </a:t>
            </a:r>
            <a:r>
              <a:rPr kumimoji="1" lang="en" altLang="ko-KR" dirty="0"/>
              <a:t>translation 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만드는 방법으로 만들어진 이 </a:t>
            </a:r>
            <a:r>
              <a:rPr kumimoji="1" lang="en-US" altLang="ko-KR" dirty="0"/>
              <a:t>matrix</a:t>
            </a:r>
            <a:r>
              <a:rPr kumimoji="1" lang="ko-KR" altLang="en-US" dirty="0"/>
              <a:t>와 정확히 일치합니다</a:t>
            </a:r>
            <a:r>
              <a:rPr kumimoji="1" lang="en-US" altLang="ko-KR" dirty="0"/>
              <a:t>. </a:t>
            </a:r>
          </a:p>
          <a:p>
            <a:pPr marL="0" indent="0">
              <a:buFont typeface="+mj-lt"/>
              <a:buNone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534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이번에는 </a:t>
            </a:r>
            <a:r>
              <a:rPr kumimoji="1" lang="en" altLang="ko-KR" dirty="0"/>
              <a:t>rotation</a:t>
            </a:r>
            <a:r>
              <a:rPr kumimoji="1" lang="ko-KR" altLang="en-US" dirty="0"/>
              <a:t>을 정의할 것인데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설명을 간단히 하기 위해 </a:t>
            </a:r>
            <a:r>
              <a:rPr kumimoji="1" lang="en-US" altLang="ko-KR" dirty="0"/>
              <a:t>2</a:t>
            </a:r>
            <a:r>
              <a:rPr kumimoji="1" lang="en" altLang="ko-KR" dirty="0"/>
              <a:t>D rotation</a:t>
            </a:r>
            <a:r>
              <a:rPr kumimoji="1" lang="ko-KR" altLang="en-US" dirty="0"/>
              <a:t>의 경우를 먼저 살펴보겠습니다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en" altLang="ko-KR" dirty="0"/>
              <a:t>D</a:t>
            </a:r>
            <a:r>
              <a:rPr kumimoji="1" lang="ko-KR" altLang="en-US" dirty="0"/>
              <a:t>의 </a:t>
            </a:r>
            <a:r>
              <a:rPr kumimoji="1" lang="en" altLang="ko-KR" dirty="0"/>
              <a:t>point (x, y)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theta</a:t>
            </a:r>
            <a:r>
              <a:rPr kumimoji="1" lang="ko-KR" altLang="en-US" dirty="0"/>
              <a:t>만큼 시계반대방향으로 회전시켰을 때 나오는 </a:t>
            </a:r>
            <a:r>
              <a:rPr kumimoji="1" lang="en" altLang="ko-KR" dirty="0"/>
              <a:t>point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en" altLang="ko-KR" dirty="0"/>
              <a:t>x', y') </a:t>
            </a:r>
            <a:r>
              <a:rPr kumimoji="1" lang="ko-KR" altLang="en-US" dirty="0"/>
              <a:t>이라 합시다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 때 원래의 </a:t>
            </a:r>
            <a:r>
              <a:rPr kumimoji="1" lang="en" altLang="ko-KR" dirty="0"/>
              <a:t>x</a:t>
            </a:r>
            <a:r>
              <a:rPr kumimoji="1" lang="ko-KR" altLang="en-US" dirty="0"/>
              <a:t>는 </a:t>
            </a:r>
            <a:r>
              <a:rPr kumimoji="1" lang="en" altLang="ko-KR" dirty="0"/>
              <a:t>rho cos(phi), y</a:t>
            </a:r>
            <a:r>
              <a:rPr kumimoji="1" lang="ko-KR" altLang="en-US" dirty="0"/>
              <a:t>는 </a:t>
            </a:r>
            <a:r>
              <a:rPr kumimoji="1" lang="en" altLang="ko-KR" dirty="0"/>
              <a:t>rho sin(phi)</a:t>
            </a:r>
            <a:r>
              <a:rPr kumimoji="1" lang="ko-KR" altLang="en-US" dirty="0"/>
              <a:t>로 나타낼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여기서 </a:t>
            </a:r>
            <a:r>
              <a:rPr kumimoji="1" lang="en" altLang="ko-KR" dirty="0"/>
              <a:t>rho</a:t>
            </a:r>
            <a:r>
              <a:rPr kumimoji="1" lang="ko-KR" altLang="en-US" dirty="0"/>
              <a:t>는 원점에서 </a:t>
            </a:r>
            <a:r>
              <a:rPr kumimoji="1" lang="en-US" altLang="ko-KR" dirty="0"/>
              <a:t>(</a:t>
            </a:r>
            <a:r>
              <a:rPr kumimoji="1" lang="en" altLang="ko-KR" dirty="0"/>
              <a:t>x, y) </a:t>
            </a:r>
            <a:r>
              <a:rPr kumimoji="1" lang="ko-KR" altLang="en-US" dirty="0"/>
              <a:t>까지의 거리로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우리가 잘 알고 있듯이</a:t>
            </a:r>
            <a:r>
              <a:rPr kumimoji="1" lang="en-US" altLang="ko-KR" dirty="0"/>
              <a:t>,  </a:t>
            </a:r>
            <a:r>
              <a:rPr kumimoji="1" lang="en" altLang="ko-KR" dirty="0"/>
              <a:t>square root of (x^2 + y^2)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theta</a:t>
            </a:r>
            <a:r>
              <a:rPr kumimoji="1" lang="ko-KR" altLang="en-US" dirty="0"/>
              <a:t>만큼 회전 후의 결과 </a:t>
            </a:r>
            <a:r>
              <a:rPr kumimoji="1" lang="en" altLang="ko-KR" dirty="0"/>
              <a:t>x'</a:t>
            </a:r>
            <a:r>
              <a:rPr kumimoji="1" lang="ko-KR" altLang="en-US" dirty="0"/>
              <a:t>과 </a:t>
            </a:r>
            <a:r>
              <a:rPr kumimoji="1" lang="en" altLang="ko-KR" dirty="0"/>
              <a:t>y'</a:t>
            </a:r>
            <a:r>
              <a:rPr kumimoji="1" lang="ko-KR" altLang="en-US" dirty="0"/>
              <a:t>은 각각 </a:t>
            </a:r>
            <a:r>
              <a:rPr kumimoji="1" lang="en" altLang="ko-KR" dirty="0"/>
              <a:t>rho cos(</a:t>
            </a:r>
            <a:r>
              <a:rPr kumimoji="1" lang="en" altLang="ko-KR" dirty="0" err="1"/>
              <a:t>theta+phi</a:t>
            </a:r>
            <a:r>
              <a:rPr kumimoji="1" lang="en" altLang="ko-KR" dirty="0"/>
              <a:t>), rho sin(theta + phi)</a:t>
            </a:r>
            <a:r>
              <a:rPr kumimoji="1" lang="ko-KR" altLang="en-US" dirty="0"/>
              <a:t>로 나타낼 수 있습니다</a:t>
            </a:r>
            <a:r>
              <a:rPr kumimoji="1" lang="en-US" altLang="ko-KR" dirty="0"/>
              <a:t>. </a:t>
            </a:r>
            <a:r>
              <a:rPr kumimoji="1" lang="en" altLang="ko-KR" dirty="0"/>
              <a:t>sine, cosine </a:t>
            </a:r>
            <a:r>
              <a:rPr kumimoji="1" lang="ko-KR" altLang="en-US" dirty="0"/>
              <a:t>공식을 사용하면 </a:t>
            </a:r>
            <a:r>
              <a:rPr kumimoji="1" lang="en" altLang="ko-KR" dirty="0"/>
              <a:t>x'</a:t>
            </a:r>
            <a:r>
              <a:rPr kumimoji="1" lang="ko-KR" altLang="en-US" dirty="0"/>
              <a:t>과 </a:t>
            </a:r>
            <a:r>
              <a:rPr kumimoji="1" lang="en" altLang="ko-KR" dirty="0"/>
              <a:t>y'</a:t>
            </a:r>
            <a:r>
              <a:rPr kumimoji="1" lang="ko-KR" altLang="en-US" dirty="0"/>
              <a:t>은 각각 이렇게 풀어서 나타낼 수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여기에서 </a:t>
            </a:r>
            <a:r>
              <a:rPr kumimoji="1" lang="en" altLang="ko-KR" dirty="0"/>
              <a:t>rho cos(phi)</a:t>
            </a:r>
            <a:r>
              <a:rPr kumimoji="1" lang="ko-KR" altLang="en-US" dirty="0"/>
              <a:t>와 </a:t>
            </a:r>
            <a:r>
              <a:rPr kumimoji="1" lang="en" altLang="ko-KR" dirty="0"/>
              <a:t>rho sin(phi)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x</a:t>
            </a:r>
            <a:r>
              <a:rPr kumimoji="1" lang="ko-KR" altLang="en-US" dirty="0"/>
              <a:t>와 </a:t>
            </a:r>
            <a:r>
              <a:rPr kumimoji="1" lang="en" altLang="ko-KR" dirty="0"/>
              <a:t>y</a:t>
            </a:r>
            <a:r>
              <a:rPr kumimoji="1" lang="ko-KR" altLang="en-US" dirty="0"/>
              <a:t>로 대치하면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이와 같은 식이 나옵니다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이것이 </a:t>
            </a:r>
            <a:r>
              <a:rPr kumimoji="1" lang="en-US" altLang="ko-KR" dirty="0"/>
              <a:t>(</a:t>
            </a:r>
            <a:r>
              <a:rPr kumimoji="1" lang="en" altLang="ko-KR" dirty="0"/>
              <a:t>x, y)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theta</a:t>
            </a:r>
            <a:r>
              <a:rPr kumimoji="1" lang="ko-KR" altLang="en-US" dirty="0"/>
              <a:t>만큼 회전하였을 때의 결과 </a:t>
            </a:r>
            <a:r>
              <a:rPr kumimoji="1" lang="en-US" altLang="ko-KR" dirty="0"/>
              <a:t>(</a:t>
            </a:r>
            <a:r>
              <a:rPr kumimoji="1" lang="en" altLang="ko-KR" dirty="0"/>
              <a:t>x', y')</a:t>
            </a:r>
            <a:r>
              <a:rPr kumimoji="1" lang="ko-KR" altLang="en-US" dirty="0"/>
              <a:t>을 구하는 식이 되겠습니다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마지막으로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 식을 </a:t>
            </a:r>
            <a:r>
              <a:rPr kumimoji="1" lang="en" altLang="ko-KR" dirty="0"/>
              <a:t>matrix </a:t>
            </a:r>
            <a:r>
              <a:rPr kumimoji="1" lang="ko-KR" altLang="en-US" dirty="0"/>
              <a:t>형태로 정리하면 이와 같이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여기서 </a:t>
            </a:r>
            <a:r>
              <a:rPr kumimoji="1" lang="en" altLang="ko-KR" dirty="0"/>
              <a:t>cosine</a:t>
            </a:r>
            <a:r>
              <a:rPr kumimoji="1" lang="ko-KR" altLang="en-US" dirty="0"/>
              <a:t>과 </a:t>
            </a:r>
            <a:r>
              <a:rPr kumimoji="1" lang="en" altLang="ko-KR" dirty="0"/>
              <a:t>sine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이루어진 </a:t>
            </a:r>
            <a:r>
              <a:rPr kumimoji="1" lang="en-US" altLang="ko-KR" dirty="0"/>
              <a:t>2 </a:t>
            </a:r>
            <a:r>
              <a:rPr kumimoji="1" lang="en" altLang="ko-KR" dirty="0"/>
              <a:t>x 2 matrix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2</a:t>
            </a:r>
            <a:r>
              <a:rPr kumimoji="1" lang="en" altLang="ko-KR" dirty="0"/>
              <a:t>D rotation</a:t>
            </a:r>
            <a:r>
              <a:rPr kumimoji="1" lang="ko-KR" altLang="en-US" dirty="0"/>
              <a:t>의 </a:t>
            </a:r>
            <a:r>
              <a:rPr kumimoji="1" lang="en" altLang="ko-KR" dirty="0"/>
              <a:t>matrix</a:t>
            </a:r>
            <a:r>
              <a:rPr kumimoji="1" lang="ko-KR" altLang="en-US" dirty="0"/>
              <a:t>가 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9171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이제 차원을 높여서 </a:t>
            </a:r>
            <a:r>
              <a:rPr kumimoji="1" lang="en-US" altLang="ko-KR" dirty="0"/>
              <a:t>3</a:t>
            </a:r>
            <a:r>
              <a:rPr kumimoji="1" lang="en" altLang="ko-KR" dirty="0"/>
              <a:t>D</a:t>
            </a:r>
            <a:r>
              <a:rPr kumimoji="1" lang="ko-KR" altLang="en-US" dirty="0"/>
              <a:t>에서의 회전을 정의하려고 합니다</a:t>
            </a:r>
            <a:r>
              <a:rPr kumimoji="1" lang="en-US" altLang="ko-KR" dirty="0"/>
              <a:t>. 2</a:t>
            </a:r>
            <a:r>
              <a:rPr kumimoji="1" lang="en" altLang="ko-KR" dirty="0"/>
              <a:t>D</a:t>
            </a:r>
            <a:r>
              <a:rPr kumimoji="1" lang="ko-KR" altLang="en-US" dirty="0"/>
              <a:t>에서의 회전에서 회전축은 항상 </a:t>
            </a:r>
            <a:r>
              <a:rPr kumimoji="1" lang="en-US" altLang="ko-KR" dirty="0"/>
              <a:t>(0, 0, 1),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</a:t>
            </a:r>
            <a:r>
              <a:rPr kumimoji="1" lang="en" altLang="ko-KR" dirty="0"/>
              <a:t>z </a:t>
            </a:r>
            <a:r>
              <a:rPr kumimoji="1" lang="ko-KR" altLang="en-US" dirty="0"/>
              <a:t>축이었습니다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그러나</a:t>
            </a:r>
            <a:r>
              <a:rPr kumimoji="1" lang="en-US" altLang="ko-KR" dirty="0"/>
              <a:t>, 3</a:t>
            </a:r>
            <a:r>
              <a:rPr kumimoji="1" lang="en" altLang="ko-KR" dirty="0"/>
              <a:t>D</a:t>
            </a:r>
            <a:r>
              <a:rPr kumimoji="1" lang="ko-KR" altLang="en-US" dirty="0"/>
              <a:t>에서는 무한히 많은 </a:t>
            </a:r>
            <a:r>
              <a:rPr kumimoji="1" lang="en" altLang="ko-KR" dirty="0"/>
              <a:t>rotation </a:t>
            </a:r>
            <a:r>
              <a:rPr kumimoji="1" lang="ko-KR" altLang="en-US" dirty="0"/>
              <a:t>축들이 가능합니다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먼저 </a:t>
            </a:r>
            <a:r>
              <a:rPr kumimoji="1" lang="en-US" altLang="ko-KR" dirty="0"/>
              <a:t>2</a:t>
            </a:r>
            <a:r>
              <a:rPr kumimoji="1" lang="en" altLang="ko-KR" dirty="0"/>
              <a:t>D</a:t>
            </a:r>
            <a:r>
              <a:rPr kumimoji="1" lang="ko-KR" altLang="en-US" dirty="0"/>
              <a:t>에서 사용했던 </a:t>
            </a:r>
            <a:r>
              <a:rPr kumimoji="1" lang="en" altLang="ko-KR" dirty="0"/>
              <a:t>z</a:t>
            </a:r>
            <a:r>
              <a:rPr kumimoji="1" lang="ko-KR" altLang="en-US" dirty="0"/>
              <a:t>축에 관해 </a:t>
            </a:r>
            <a:r>
              <a:rPr kumimoji="1" lang="en-US" altLang="ko-KR" dirty="0"/>
              <a:t>3</a:t>
            </a:r>
            <a:r>
              <a:rPr kumimoji="1" lang="en" altLang="ko-KR" dirty="0"/>
              <a:t>D rotation</a:t>
            </a:r>
            <a:r>
              <a:rPr kumimoji="1" lang="ko-KR" altLang="en-US" dirty="0"/>
              <a:t>을 정의하면 이 식과 같이 됩니다</a:t>
            </a:r>
            <a:r>
              <a:rPr kumimoji="1" lang="en-US" altLang="ko-KR" dirty="0"/>
              <a:t>. (</a:t>
            </a:r>
            <a:r>
              <a:rPr kumimoji="1" lang="en" altLang="ko-KR" dirty="0"/>
              <a:t>x, y, z)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theta</a:t>
            </a:r>
            <a:r>
              <a:rPr kumimoji="1" lang="ko-KR" altLang="en-US" dirty="0"/>
              <a:t>만큼 </a:t>
            </a:r>
            <a:r>
              <a:rPr kumimoji="1" lang="en" altLang="ko-KR" dirty="0"/>
              <a:t>z</a:t>
            </a:r>
            <a:r>
              <a:rPr kumimoji="1" lang="ko-KR" altLang="en-US" dirty="0"/>
              <a:t>축에 관해 회전시켜 보면</a:t>
            </a:r>
            <a:r>
              <a:rPr kumimoji="1" lang="en-US" altLang="ko-KR" dirty="0"/>
              <a:t>,  </a:t>
            </a:r>
            <a:r>
              <a:rPr kumimoji="1" lang="en" altLang="ko-KR" dirty="0"/>
              <a:t>x'</a:t>
            </a:r>
            <a:r>
              <a:rPr kumimoji="1" lang="ko-KR" altLang="en-US" dirty="0"/>
              <a:t>과 </a:t>
            </a:r>
            <a:r>
              <a:rPr kumimoji="1" lang="en" altLang="ko-KR" dirty="0"/>
              <a:t>y'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2</a:t>
            </a:r>
            <a:r>
              <a:rPr kumimoji="1" lang="en" altLang="ko-KR" dirty="0"/>
              <a:t>D </a:t>
            </a:r>
            <a:r>
              <a:rPr kumimoji="1" lang="ko-KR" altLang="en-US" dirty="0"/>
              <a:t>회전 때와 같고</a:t>
            </a:r>
            <a:r>
              <a:rPr kumimoji="1" lang="en-US" altLang="ko-KR" dirty="0"/>
              <a:t>, </a:t>
            </a:r>
            <a:r>
              <a:rPr kumimoji="1" lang="en" altLang="ko-KR" dirty="0"/>
              <a:t>z'</a:t>
            </a:r>
            <a:r>
              <a:rPr kumimoji="1" lang="ko-KR" altLang="en-US" dirty="0"/>
              <a:t>은 </a:t>
            </a:r>
            <a:r>
              <a:rPr kumimoji="1" lang="en" altLang="ko-KR" dirty="0"/>
              <a:t>z</a:t>
            </a:r>
            <a:r>
              <a:rPr kumimoji="1" lang="ko-KR" altLang="en-US" dirty="0"/>
              <a:t>와 같게 남아 있습니다</a:t>
            </a:r>
            <a:r>
              <a:rPr kumimoji="1" lang="en-US" altLang="ko-KR" dirty="0"/>
              <a:t>. </a:t>
            </a:r>
            <a:r>
              <a:rPr kumimoji="1" lang="en" altLang="ko-KR" dirty="0"/>
              <a:t>z</a:t>
            </a:r>
            <a:r>
              <a:rPr kumimoji="1" lang="ko-KR" altLang="en-US" dirty="0"/>
              <a:t>축이 회전축이기 때문에 </a:t>
            </a:r>
            <a:r>
              <a:rPr kumimoji="1" lang="en" altLang="ko-KR" dirty="0"/>
              <a:t>z</a:t>
            </a:r>
            <a:r>
              <a:rPr kumimoji="1" lang="ko-KR" altLang="en-US" dirty="0"/>
              <a:t>축에 관해 어떤 점을 회전시키더라도 회전은 </a:t>
            </a:r>
            <a:r>
              <a:rPr kumimoji="1" lang="en" altLang="ko-KR" dirty="0"/>
              <a:t>z</a:t>
            </a:r>
            <a:r>
              <a:rPr kumimoji="1" lang="ko-KR" altLang="en-US" dirty="0"/>
              <a:t>축과 수직인 </a:t>
            </a:r>
            <a:r>
              <a:rPr kumimoji="1" lang="en" altLang="ko-KR" dirty="0" err="1"/>
              <a:t>xy</a:t>
            </a:r>
            <a:r>
              <a:rPr kumimoji="1" lang="ko-KR" altLang="en-US" dirty="0"/>
              <a:t>평면 상에서 이루어 지기 때문에</a:t>
            </a:r>
            <a:r>
              <a:rPr kumimoji="1" lang="en-US" altLang="ko-KR" dirty="0"/>
              <a:t>, </a:t>
            </a:r>
            <a:r>
              <a:rPr kumimoji="1" lang="en" altLang="ko-KR" dirty="0"/>
              <a:t>z</a:t>
            </a:r>
            <a:r>
              <a:rPr kumimoji="1" lang="ko-KR" altLang="en-US" dirty="0"/>
              <a:t>좌표는 변하지 않는 것이죠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이용하면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 </a:t>
            </a:r>
            <a:r>
              <a:rPr kumimoji="1" lang="en" altLang="ko-KR" dirty="0"/>
              <a:t>p' = Rz p </a:t>
            </a:r>
            <a:r>
              <a:rPr kumimoji="1" lang="ko-KR" altLang="en-US" dirty="0"/>
              <a:t>로 표현할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여기서 </a:t>
            </a:r>
            <a:r>
              <a:rPr kumimoji="1" lang="en" altLang="ko-KR" dirty="0"/>
              <a:t>Rz(theta)</a:t>
            </a:r>
            <a:r>
              <a:rPr kumimoji="1" lang="ko-KR" altLang="en-US" dirty="0"/>
              <a:t>는 </a:t>
            </a:r>
            <a:r>
              <a:rPr kumimoji="1" lang="en" altLang="ko-KR" dirty="0"/>
              <a:t>z </a:t>
            </a:r>
            <a:r>
              <a:rPr kumimoji="1" lang="ko-KR" altLang="en-US" dirty="0"/>
              <a:t>축에 관해 </a:t>
            </a:r>
            <a:r>
              <a:rPr kumimoji="1" lang="en" altLang="ko-KR" dirty="0"/>
              <a:t>theta</a:t>
            </a:r>
            <a:r>
              <a:rPr kumimoji="1" lang="ko-KR" altLang="en-US" dirty="0"/>
              <a:t>만큼의 회전을 나타내는 </a:t>
            </a:r>
            <a:r>
              <a:rPr kumimoji="1" lang="en-US" altLang="ko-KR" dirty="0"/>
              <a:t>4 </a:t>
            </a:r>
            <a:r>
              <a:rPr kumimoji="1" lang="en" altLang="ko-KR" dirty="0"/>
              <a:t>x 4 rotation matrix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잘 보면</a:t>
            </a:r>
            <a:r>
              <a:rPr kumimoji="1" lang="en-US" altLang="ko-KR" dirty="0"/>
              <a:t>, </a:t>
            </a:r>
            <a:r>
              <a:rPr kumimoji="1" lang="en" altLang="ko-KR" dirty="0"/>
              <a:t>Rz(theta)</a:t>
            </a:r>
            <a:r>
              <a:rPr kumimoji="1" lang="ko-KR" altLang="en-US" dirty="0"/>
              <a:t>의 왼쪽 상단의 </a:t>
            </a:r>
            <a:r>
              <a:rPr kumimoji="1" lang="en-US" altLang="ko-KR" dirty="0"/>
              <a:t>2 </a:t>
            </a:r>
            <a:r>
              <a:rPr kumimoji="1" lang="en" altLang="ko-KR" dirty="0"/>
              <a:t>x 2 </a:t>
            </a:r>
            <a:r>
              <a:rPr kumimoji="1" lang="ko-KR" altLang="en-US" dirty="0"/>
              <a:t>부분은 이전 슬라이드에서 본 </a:t>
            </a:r>
            <a:r>
              <a:rPr kumimoji="1" lang="en-US" altLang="ko-KR" dirty="0"/>
              <a:t>2</a:t>
            </a:r>
            <a:r>
              <a:rPr kumimoji="1" lang="en" altLang="ko-KR" dirty="0"/>
              <a:t>D rotation matrix</a:t>
            </a:r>
            <a:r>
              <a:rPr kumimoji="1" lang="ko-KR" altLang="en-US" dirty="0"/>
              <a:t>와 같습니다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나머지 부분은 대각선 원소들 만이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인 일반적인 </a:t>
            </a:r>
            <a:r>
              <a:rPr kumimoji="1" lang="en" altLang="ko-KR" dirty="0"/>
              <a:t>transformation matrix</a:t>
            </a:r>
            <a:r>
              <a:rPr kumimoji="1" lang="ko-KR" altLang="en-US" dirty="0"/>
              <a:t>의 형태 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그렇다면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왜 </a:t>
            </a:r>
            <a:r>
              <a:rPr kumimoji="1" lang="en-US" altLang="ko-KR" dirty="0"/>
              <a:t>3</a:t>
            </a:r>
            <a:r>
              <a:rPr kumimoji="1" lang="en" altLang="ko-KR" dirty="0"/>
              <a:t>D </a:t>
            </a:r>
            <a:r>
              <a:rPr kumimoji="1" lang="ko-KR" altLang="en-US" dirty="0"/>
              <a:t>에서 </a:t>
            </a:r>
            <a:r>
              <a:rPr kumimoji="1" lang="en" altLang="ko-KR" dirty="0"/>
              <a:t>rotation matrix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3 </a:t>
            </a:r>
            <a:r>
              <a:rPr kumimoji="1" lang="en" altLang="ko-KR" dirty="0"/>
              <a:t>x 3 </a:t>
            </a:r>
            <a:r>
              <a:rPr kumimoji="1" lang="ko-KR" altLang="en-US" dirty="0"/>
              <a:t>가 아닌 </a:t>
            </a:r>
            <a:r>
              <a:rPr kumimoji="1" lang="en-US" altLang="ko-KR" dirty="0"/>
              <a:t>4 </a:t>
            </a:r>
            <a:r>
              <a:rPr kumimoji="1" lang="en" altLang="ko-KR" dirty="0"/>
              <a:t>x 4 matrix</a:t>
            </a:r>
            <a:r>
              <a:rPr kumimoji="1" lang="ko-KR" altLang="en-US" dirty="0"/>
              <a:t>로 표현 되었을까요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그것은 앞서 설명한 </a:t>
            </a:r>
            <a:r>
              <a:rPr kumimoji="1" lang="en" altLang="ko-KR" dirty="0"/>
              <a:t>translation matrix </a:t>
            </a:r>
            <a:r>
              <a:rPr kumimoji="1" lang="ko-KR" altLang="en-US" dirty="0"/>
              <a:t>때문입니다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앞서 보았듯이</a:t>
            </a:r>
            <a:r>
              <a:rPr kumimoji="1" lang="en-US" altLang="ko-KR" dirty="0"/>
              <a:t>, </a:t>
            </a:r>
            <a:r>
              <a:rPr kumimoji="1" lang="en" altLang="ko-KR" dirty="0"/>
              <a:t>translation matrix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3 </a:t>
            </a:r>
            <a:r>
              <a:rPr kumimoji="1" lang="en" altLang="ko-KR" dirty="0"/>
              <a:t>x 3 matrix</a:t>
            </a:r>
            <a:r>
              <a:rPr kumimoji="1" lang="ko-KR" altLang="en-US" dirty="0"/>
              <a:t>로는 나타낼 수 없으며</a:t>
            </a:r>
            <a:r>
              <a:rPr kumimoji="1" lang="en-US" altLang="ko-KR" dirty="0"/>
              <a:t>, </a:t>
            </a:r>
            <a:r>
              <a:rPr kumimoji="1" lang="en" altLang="ko-KR" dirty="0"/>
              <a:t>homogenous coordinates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사용해야 합니다</a:t>
            </a:r>
            <a:r>
              <a:rPr kumimoji="1" lang="en-US" altLang="ko-KR" dirty="0"/>
              <a:t>. </a:t>
            </a:r>
            <a:r>
              <a:rPr kumimoji="1" lang="en" altLang="ko-KR" dirty="0"/>
              <a:t>Data structure</a:t>
            </a:r>
            <a:r>
              <a:rPr kumimoji="1" lang="ko-KR" altLang="en-US" dirty="0"/>
              <a:t>의 관점에서 모든 </a:t>
            </a:r>
            <a:r>
              <a:rPr kumimoji="1" lang="en" altLang="ko-KR" dirty="0"/>
              <a:t>transformation matrix</a:t>
            </a:r>
            <a:r>
              <a:rPr kumimoji="1" lang="ko-KR" altLang="en-US" dirty="0"/>
              <a:t>들을 하나의 </a:t>
            </a:r>
            <a:r>
              <a:rPr kumimoji="1" lang="en" altLang="ko-KR" dirty="0"/>
              <a:t>type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나타내어야</a:t>
            </a:r>
            <a:r>
              <a:rPr kumimoji="1" lang="ko-KR" altLang="en-US" dirty="0"/>
              <a:t> 한다면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이러한 이유 때문에 </a:t>
            </a:r>
            <a:r>
              <a:rPr kumimoji="1" lang="en-US" altLang="ko-KR" dirty="0"/>
              <a:t>3</a:t>
            </a:r>
            <a:r>
              <a:rPr kumimoji="1" lang="en" altLang="ko-KR" dirty="0"/>
              <a:t>x3</a:t>
            </a:r>
            <a:r>
              <a:rPr kumimoji="1" lang="ko-KR" altLang="en-US" dirty="0"/>
              <a:t>가 아닌 </a:t>
            </a:r>
            <a:r>
              <a:rPr kumimoji="1" lang="en-US" altLang="ko-KR" dirty="0"/>
              <a:t>4</a:t>
            </a:r>
            <a:r>
              <a:rPr kumimoji="1" lang="en" altLang="ko-KR" dirty="0"/>
              <a:t>x4 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사용하는 것입니다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1317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이제 </a:t>
            </a:r>
            <a:r>
              <a:rPr kumimoji="1" lang="en" altLang="ko-KR" dirty="0"/>
              <a:t>x</a:t>
            </a:r>
            <a:r>
              <a:rPr kumimoji="1" lang="ko-KR" altLang="en-US" dirty="0"/>
              <a:t>축과 </a:t>
            </a:r>
            <a:r>
              <a:rPr kumimoji="1" lang="en" altLang="ko-KR" dirty="0"/>
              <a:t>y</a:t>
            </a:r>
            <a:r>
              <a:rPr kumimoji="1" lang="ko-KR" altLang="en-US" dirty="0"/>
              <a:t>축에 관한 </a:t>
            </a:r>
            <a:r>
              <a:rPr kumimoji="1" lang="en" altLang="ko-KR" dirty="0"/>
              <a:t>rotation</a:t>
            </a:r>
            <a:r>
              <a:rPr kumimoji="1" lang="ko-KR" altLang="en-US" dirty="0"/>
              <a:t>을 보도록 하죠</a:t>
            </a:r>
            <a:r>
              <a:rPr kumimoji="1" lang="en-US" altLang="ko-KR" dirty="0"/>
              <a:t>. </a:t>
            </a:r>
            <a:r>
              <a:rPr kumimoji="1" lang="ko-KR" altLang="en-US" dirty="0"/>
              <a:t>먼저 </a:t>
            </a:r>
            <a:r>
              <a:rPr kumimoji="1" lang="en" altLang="ko-KR" dirty="0"/>
              <a:t>x</a:t>
            </a:r>
            <a:r>
              <a:rPr kumimoji="1" lang="ko-KR" altLang="en-US" dirty="0"/>
              <a:t>축에 관한 회전 </a:t>
            </a:r>
            <a:r>
              <a:rPr kumimoji="1" lang="en" altLang="ko-KR" dirty="0"/>
              <a:t>matrix Rx(theta)</a:t>
            </a:r>
            <a:r>
              <a:rPr kumimoji="1" lang="ko-KR" altLang="en-US" dirty="0"/>
              <a:t>는 이와 같이 표현됩니다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자세히 보면</a:t>
            </a:r>
            <a:r>
              <a:rPr kumimoji="1" lang="en-US" altLang="ko-KR" dirty="0"/>
              <a:t>, 2 </a:t>
            </a:r>
            <a:r>
              <a:rPr kumimoji="1" lang="en" altLang="ko-KR" dirty="0"/>
              <a:t>x 2</a:t>
            </a:r>
            <a:r>
              <a:rPr kumimoji="1" lang="ko-KR" altLang="en-US" dirty="0"/>
              <a:t>의 </a:t>
            </a:r>
            <a:r>
              <a:rPr kumimoji="1" lang="en" altLang="ko-KR" dirty="0"/>
              <a:t>rotation </a:t>
            </a:r>
            <a:r>
              <a:rPr kumimoji="1" lang="ko-KR" altLang="en-US" dirty="0"/>
              <a:t>부분이 </a:t>
            </a:r>
            <a:r>
              <a:rPr kumimoji="1" lang="en" altLang="ko-KR" dirty="0"/>
              <a:t>matrix</a:t>
            </a:r>
            <a:r>
              <a:rPr kumimoji="1" lang="ko-KR" altLang="en-US" dirty="0"/>
              <a:t>의 가운데에 </a:t>
            </a:r>
            <a:r>
              <a:rPr kumimoji="1" lang="ko-KR" altLang="en-US" dirty="0" err="1"/>
              <a:t>몰려있게</a:t>
            </a:r>
            <a:r>
              <a:rPr kumimoji="1" lang="ko-KR" altLang="en-US" dirty="0"/>
              <a:t> 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유사하게 </a:t>
            </a:r>
            <a:r>
              <a:rPr kumimoji="1" lang="en" altLang="ko-KR" dirty="0"/>
              <a:t>y</a:t>
            </a:r>
            <a:r>
              <a:rPr kumimoji="1" lang="ko-KR" altLang="en-US" dirty="0"/>
              <a:t>축에 관한 회전 </a:t>
            </a:r>
            <a:r>
              <a:rPr kumimoji="1" lang="en" altLang="ko-KR" dirty="0"/>
              <a:t>matrix</a:t>
            </a:r>
            <a:r>
              <a:rPr kumimoji="1" lang="ko-KR" altLang="en-US" dirty="0"/>
              <a:t>는 이와 같습니다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Autofit/>
          </a:bodyPr>
          <a:lstStyle>
            <a:lvl1pPr algn="ctr">
              <a:defRPr sz="4400" b="1"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241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51384" y="1124743"/>
            <a:ext cx="11043247" cy="5256585"/>
          </a:xfrm>
        </p:spPr>
        <p:txBody>
          <a:bodyPr/>
          <a:lstStyle>
            <a:lvl2pPr marL="742950" indent="-285750">
              <a:buFont typeface="시스템 서체 일반체"/>
              <a:buChar char="◦"/>
              <a:defRPr/>
            </a:lvl2pPr>
            <a:lvl3pPr marL="1143000" indent="-228600">
              <a:buFont typeface="Wingdings" pitchFamily="2" charset="2"/>
              <a:buChar char="§"/>
              <a:defRPr/>
            </a:lvl3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220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51384" y="1124745"/>
            <a:ext cx="5443016" cy="554461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124745"/>
            <a:ext cx="5397031" cy="554461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111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F681723-6876-B176-4DD0-7454E2315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260648"/>
            <a:ext cx="11043247" cy="7200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89935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51384" y="260648"/>
            <a:ext cx="11043247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51384" y="1124743"/>
            <a:ext cx="11043247" cy="5256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4631" y="6381328"/>
            <a:ext cx="373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480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</p:sldLayoutIdLst>
  <p:hf hdr="0" dt="0"/>
  <p:txStyles>
    <p:titleStyle>
      <a:lvl1pPr algn="l" defTabSz="914400" rtl="0" eaLnBrk="1" latinLnBrk="1" hangingPunct="1">
        <a:spcBef>
          <a:spcPct val="0"/>
        </a:spcBef>
        <a:buNone/>
        <a:defRPr sz="3600" b="1" i="0" kern="1200">
          <a:solidFill>
            <a:schemeClr val="tx1"/>
          </a:solidFill>
          <a:latin typeface="Tahoma" panose="020B0604030504040204" pitchFamily="34" charset="0"/>
          <a:ea typeface="NanumSquare Neo OTF Heavy" pitchFamily="2" charset="-127"/>
          <a:cs typeface="Tahoma" panose="020B060403050404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시스템 서체 일반체"/>
        <a:buChar char="◦"/>
        <a:defRPr sz="18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35.png"/><Relationship Id="rId10" Type="http://schemas.openxmlformats.org/officeDocument/2006/relationships/image" Target="NULL"/><Relationship Id="rId4" Type="http://schemas.openxmlformats.org/officeDocument/2006/relationships/image" Target="../media/image34.png"/><Relationship Id="rId9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../media/image381.png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16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../media/image38.tiff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38.tiff"/><Relationship Id="rId9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2.png"/><Relationship Id="rId4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38.tiff"/><Relationship Id="rId4" Type="http://schemas.openxmlformats.org/officeDocument/2006/relationships/image" Target="../media/image43.png"/><Relationship Id="rId9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13" Type="http://schemas.openxmlformats.org/officeDocument/2006/relationships/image" Target="../media/image530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NUL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NULL"/><Relationship Id="rId5" Type="http://schemas.openxmlformats.org/officeDocument/2006/relationships/image" Target="../media/image51.png"/><Relationship Id="rId10" Type="http://schemas.openxmlformats.org/officeDocument/2006/relationships/image" Target="NUL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38.tiff"/><Relationship Id="rId9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4.tif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250.png"/><Relationship Id="rId7" Type="http://schemas.openxmlformats.org/officeDocument/2006/relationships/image" Target="../media/image60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460.png"/><Relationship Id="rId5" Type="http://schemas.openxmlformats.org/officeDocument/2006/relationships/image" Target="../media/image58.png"/><Relationship Id="rId10" Type="http://schemas.openxmlformats.org/officeDocument/2006/relationships/image" Target="../media/image310.png"/><Relationship Id="rId4" Type="http://schemas.openxmlformats.org/officeDocument/2006/relationships/image" Target="../media/image57.png"/><Relationship Id="rId9" Type="http://schemas.openxmlformats.org/officeDocument/2006/relationships/image" Target="../media/image30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2.png"/><Relationship Id="rId7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9.png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40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6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pPr algn="ctr"/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04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Transformations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895600" y="3633950"/>
            <a:ext cx="6400800" cy="560572"/>
          </a:xfrm>
        </p:spPr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Graphics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6594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44064-9230-7E46-AAE0-244FF8949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Inverse Rotation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95B99A-242D-894A-9A74-136F366A8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C8737D-53FD-A747-BD08-554D31F50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69" y="1130024"/>
            <a:ext cx="2209800" cy="6223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0C115E2-4DE5-694F-B072-5A9BBBDDB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67" y="1984237"/>
            <a:ext cx="2425700" cy="901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43293C-7CC9-334D-9F7F-6A7443798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38" y="3078883"/>
            <a:ext cx="2057400" cy="558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C0F6280-08A1-EA44-B38D-8905D17989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4395"/>
          <a:stretch/>
        </p:blipFill>
        <p:spPr>
          <a:xfrm>
            <a:off x="5292502" y="1664879"/>
            <a:ext cx="5361962" cy="196529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2C8B18-8DF1-664A-9760-0DF719D2E68A}"/>
                  </a:ext>
                </a:extLst>
              </p:cNvPr>
              <p:cNvSpPr txBox="1"/>
              <p:nvPr/>
            </p:nvSpPr>
            <p:spPr>
              <a:xfrm>
                <a:off x="4264047" y="4101964"/>
                <a:ext cx="7088672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kumimoji="1" lang="en-US" altLang="ko-KR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ko-KR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kumimoji="1" lang="en-US" altLang="ko-KR" sz="24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kumimoji="1" lang="en-US" altLang="ko-KR" sz="2400" b="0" i="0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1" lang="en-US" altLang="ko-KR" sz="2400" b="0" i="0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kumimoji="1" lang="en-US" altLang="ko-KR" sz="24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kumimoji="1" lang="en-US" altLang="ko-KR" sz="24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kumimoji="1" lang="en-US" altLang="ko-KR" sz="2400" b="0" i="0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kumimoji="1" lang="en-US" altLang="ko-KR" sz="24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kumimoji="1" lang="en-US" altLang="ko-KR" sz="24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ko-KR" sz="24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ko-KR" sz="24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kumimoji="1" lang="en-US" altLang="ko-KR" sz="24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kumimoji="1" lang="en-US" altLang="ko-KR" sz="2400" b="0" i="0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kumimoji="1" lang="en-US" altLang="ko-KR" sz="24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kumimoji="1" lang="en-US" altLang="ko-KR" sz="24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kumimoji="1" lang="en-US" altLang="ko-KR" sz="2400" b="0" i="0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kumimoji="1" lang="en-US" altLang="ko-KR" sz="24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kumimoji="1" lang="en-US" altLang="ko-KR" sz="24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ko-KR" sz="24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ko-KR" sz="24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ko-KR" sz="24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ko-KR" sz="24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ko-KR" sz="24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ko-KR" sz="24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ko-KR" sz="24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ko-KR" sz="24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ko-KR" sz="24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2C8B18-8DF1-664A-9760-0DF719D2E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047" y="4101964"/>
                <a:ext cx="7088672" cy="1360629"/>
              </a:xfrm>
              <a:prstGeom prst="rect">
                <a:avLst/>
              </a:prstGeom>
              <a:blipFill>
                <a:blip r:embed="rId7"/>
                <a:stretch>
                  <a:fillRect l="-894" b="-64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908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A55FA1-5A95-E14C-92E9-2E2D4B9B1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Rigid Transformation (Rigid-Body Transformation)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F2184F-3ADA-E546-9A16-2C40CDA9D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925975"/>
            <a:ext cx="11230987" cy="1803973"/>
          </a:xfrm>
        </p:spPr>
        <p:txBody>
          <a:bodyPr/>
          <a:lstStyle/>
          <a:p>
            <a:r>
              <a:rPr lang="en" altLang="ko-KR" sz="2400" dirty="0"/>
              <a:t>Rotation and translation are known as </a:t>
            </a:r>
            <a:r>
              <a:rPr lang="en" altLang="ko-KR" sz="2400" b="1" dirty="0"/>
              <a:t>rigid</a:t>
            </a:r>
            <a:r>
              <a:rPr lang="en" altLang="ko-KR" sz="2400" dirty="0"/>
              <a:t> (</a:t>
            </a:r>
            <a:r>
              <a:rPr lang="en" altLang="ko-KR" sz="2400" b="1" dirty="0"/>
              <a:t>rigid-body) transformations</a:t>
            </a:r>
            <a:r>
              <a:rPr lang="en" altLang="ko-KR" sz="2400" dirty="0"/>
              <a:t>. </a:t>
            </a:r>
          </a:p>
          <a:p>
            <a:pPr lvl="1"/>
            <a:r>
              <a:rPr lang="en" altLang="ko-KR" sz="2400" dirty="0"/>
              <a:t>No combination of rotations and translations can alter the shape or volume of an object</a:t>
            </a:r>
          </a:p>
          <a:p>
            <a:pPr lvl="1"/>
            <a:r>
              <a:rPr lang="en" altLang="ko-KR" sz="2400" dirty="0"/>
              <a:t>They can alter only the object’s location and orientation </a:t>
            </a:r>
            <a:endParaRPr lang="en" altLang="ko-KR" sz="2000" dirty="0"/>
          </a:p>
          <a:p>
            <a:pPr lvl="1"/>
            <a:endParaRPr kumimoji="1"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7191B4-4C05-0548-BD58-E90363918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A1A3F4-ED1E-A741-8A63-DB64273DEE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122"/>
          <a:stretch/>
        </p:blipFill>
        <p:spPr>
          <a:xfrm>
            <a:off x="7084668" y="3320712"/>
            <a:ext cx="2807478" cy="24845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2F1F36-6FD6-6646-9093-635E460E8073}"/>
              </a:ext>
            </a:extLst>
          </p:cNvPr>
          <p:cNvSpPr txBox="1"/>
          <p:nvPr/>
        </p:nvSpPr>
        <p:spPr>
          <a:xfrm>
            <a:off x="7084668" y="5995955"/>
            <a:ext cx="34206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Non-Rigid Transformations</a:t>
            </a:r>
            <a:endParaRPr kumimoji="1" lang="ko-KR" altLang="en-US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6F46E8-C366-ED46-8382-77747968C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453" y="2782853"/>
            <a:ext cx="2804774" cy="31571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4692C3-68DC-5A43-B53F-59CFB1A11FCA}"/>
              </a:ext>
            </a:extLst>
          </p:cNvPr>
          <p:cNvSpPr txBox="1"/>
          <p:nvPr/>
        </p:nvSpPr>
        <p:spPr>
          <a:xfrm>
            <a:off x="1361453" y="5992892"/>
            <a:ext cx="2816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Rigid Transformations</a:t>
            </a:r>
            <a:endParaRPr kumimoji="1" lang="ko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802E9E-B5D1-5F46-B1A6-8C7B790CAAE5}"/>
              </a:ext>
            </a:extLst>
          </p:cNvPr>
          <p:cNvSpPr txBox="1"/>
          <p:nvPr/>
        </p:nvSpPr>
        <p:spPr>
          <a:xfrm>
            <a:off x="9416291" y="5131187"/>
            <a:ext cx="2467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/>
              <a:t>Figure from: Edward Angel, Interactive Computer Graphics: A Top-down Approach with WebGL,</a:t>
            </a:r>
          </a:p>
          <a:p>
            <a:r>
              <a:rPr kumimoji="1" lang="en-US" altLang="ko-KR" sz="1100" dirty="0"/>
              <a:t>7</a:t>
            </a:r>
            <a:r>
              <a:rPr kumimoji="1" lang="en-US" altLang="ko-KR" sz="1100" baseline="30000" dirty="0"/>
              <a:t>th</a:t>
            </a:r>
            <a:r>
              <a:rPr kumimoji="1" lang="en-US" altLang="ko-KR" sz="1100" dirty="0"/>
              <a:t> edition, Pearson, 2014.</a:t>
            </a:r>
            <a:endParaRPr kumimoji="1" lang="ko-KR" altLang="en-US" sz="11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BD7BA7-DB2F-8C40-B7E8-FABEC04C6D5A}"/>
              </a:ext>
            </a:extLst>
          </p:cNvPr>
          <p:cNvSpPr/>
          <p:nvPr/>
        </p:nvSpPr>
        <p:spPr>
          <a:xfrm>
            <a:off x="1037134" y="6393002"/>
            <a:ext cx="314060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/>
              <a:t>Figure from </a:t>
            </a:r>
            <a:r>
              <a:rPr lang="ko-KR" altLang="en-US" sz="1100" dirty="0" err="1"/>
              <a:t>http</a:t>
            </a:r>
            <a:r>
              <a:rPr lang="ko-KR" altLang="en-US" sz="1100" dirty="0"/>
              <a:t>://</a:t>
            </a:r>
            <a:r>
              <a:rPr lang="ko-KR" altLang="en-US" sz="1100" dirty="0" err="1"/>
              <a:t>dcaselangston.weebly.com</a:t>
            </a:r>
            <a:r>
              <a:rPr lang="ko-KR" altLang="en-US" sz="11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9058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855C7-CFC3-594B-A4BE-FCA7BEA5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Scaling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0D10A8-7BA5-6E4B-AC87-85C0758B5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12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113C85-C59B-DC46-9D2E-DC561994F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76" y="1100764"/>
            <a:ext cx="4392500" cy="46564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6B5609-0364-5341-9938-753EF4B4EB04}"/>
              </a:ext>
            </a:extLst>
          </p:cNvPr>
          <p:cNvSpPr txBox="1"/>
          <p:nvPr/>
        </p:nvSpPr>
        <p:spPr>
          <a:xfrm>
            <a:off x="5324776" y="2239617"/>
            <a:ext cx="3064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Non-uniform scaling</a:t>
            </a:r>
            <a:endParaRPr kumimoji="1"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B1E990-62A5-E947-80A8-222A1A42F81E}"/>
              </a:ext>
            </a:extLst>
          </p:cNvPr>
          <p:cNvSpPr txBox="1"/>
          <p:nvPr/>
        </p:nvSpPr>
        <p:spPr>
          <a:xfrm>
            <a:off x="5324775" y="4658139"/>
            <a:ext cx="2378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Uniform scaling</a:t>
            </a:r>
            <a:endParaRPr kumimoji="1"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783DFD-2956-4E44-A833-DA59DE667A4F}"/>
              </a:ext>
            </a:extLst>
          </p:cNvPr>
          <p:cNvSpPr txBox="1"/>
          <p:nvPr/>
        </p:nvSpPr>
        <p:spPr>
          <a:xfrm>
            <a:off x="695400" y="5372515"/>
            <a:ext cx="2467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Figure from: Edward Angel, Interactive Computer Graphics: A Top-down Approach with WebGL,</a:t>
            </a:r>
          </a:p>
          <a:p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7</a:t>
            </a:r>
            <a:r>
              <a:rPr kumimoji="1" lang="en-US" altLang="ko-KR" sz="1100" baseline="30000" dirty="0">
                <a:solidFill>
                  <a:schemeClr val="bg1">
                    <a:lumMod val="50000"/>
                  </a:schemeClr>
                </a:solidFill>
              </a:rPr>
              <a:t>th</a:t>
            </a:r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 edition, Pearson, 2014.</a:t>
            </a:r>
            <a:endParaRPr kumimoji="1"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26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9F2B6-4BA6-F54B-A93C-A2AECA8A3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Scaling Matrix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A087B3-D8CC-9542-AF27-9FE472718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70" y="925976"/>
            <a:ext cx="10148814" cy="505260"/>
          </a:xfrm>
        </p:spPr>
        <p:txBody>
          <a:bodyPr/>
          <a:lstStyle/>
          <a:p>
            <a:r>
              <a:rPr kumimoji="1" lang="en-US" altLang="ko-KR" sz="2400" dirty="0"/>
              <a:t>Scaling with respect to the origin</a:t>
            </a:r>
          </a:p>
          <a:p>
            <a:endParaRPr kumimoji="1"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DE6F11-D69D-E944-AF51-B1EAF6C50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2D9945-1D37-6442-B7CE-ECFA9FDA4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489" y="1600200"/>
            <a:ext cx="1460500" cy="1828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480A55-F55F-E44D-9A39-B6AD587D9762}"/>
                  </a:ext>
                </a:extLst>
              </p:cNvPr>
              <p:cNvSpPr txBox="1"/>
              <p:nvPr/>
            </p:nvSpPr>
            <p:spPr>
              <a:xfrm>
                <a:off x="2531164" y="2302458"/>
                <a:ext cx="3105337" cy="4242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000" dirty="0"/>
                  <a:t>Scaling factor </a:t>
                </a: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1"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kumimoji="1"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480A55-F55F-E44D-9A39-B6AD587D9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164" y="2302458"/>
                <a:ext cx="3105337" cy="424283"/>
              </a:xfrm>
              <a:prstGeom prst="rect">
                <a:avLst/>
              </a:prstGeom>
              <a:blipFill>
                <a:blip r:embed="rId4"/>
                <a:stretch>
                  <a:fillRect l="-1626" t="-8571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D42F522E-EE38-2B47-88B5-D06F2C692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489" y="3892550"/>
            <a:ext cx="1219200" cy="469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C0A8DB-D98B-A949-8FFD-F14F33DA8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489" y="4362450"/>
            <a:ext cx="5029200" cy="17907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8D64846-97E5-6C4C-9ABA-0061D41ADF8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2174" t="17584" r="11014" b="41449"/>
          <a:stretch/>
        </p:blipFill>
        <p:spPr>
          <a:xfrm>
            <a:off x="7262192" y="1531869"/>
            <a:ext cx="3366054" cy="28094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84498E-94A6-9E43-9831-0F302F1D3821}"/>
              </a:ext>
            </a:extLst>
          </p:cNvPr>
          <p:cNvSpPr txBox="1"/>
          <p:nvPr/>
        </p:nvSpPr>
        <p:spPr>
          <a:xfrm>
            <a:off x="7499490" y="4488359"/>
            <a:ext cx="2467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Figure from: Edward Angel, Interactive Computer Graphics: A Top-down Approach with WebGL,</a:t>
            </a:r>
          </a:p>
          <a:p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7</a:t>
            </a:r>
            <a:r>
              <a:rPr kumimoji="1" lang="en-US" altLang="ko-KR" sz="1100" baseline="30000" dirty="0">
                <a:solidFill>
                  <a:schemeClr val="bg1">
                    <a:lumMod val="50000"/>
                  </a:schemeClr>
                </a:solidFill>
              </a:rPr>
              <a:t>th</a:t>
            </a:r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 edition, Pearson, 2014.</a:t>
            </a:r>
            <a:endParaRPr kumimoji="1"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49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D46F8-F3B1-7B45-918F-601BAE72D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Inverse Scaling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D9DAD9-9B21-984C-AA8B-C9CEED38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DE3FC6-13BE-FE4D-B8EF-F79665FE4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74" y="1525933"/>
            <a:ext cx="43942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47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CE9FFA-3B2E-1F45-B32A-94072B611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Shear Transformation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A0190B-9E86-234F-A6CB-9A3179BB1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6F7868-4108-D641-B34A-70C615859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13" y="955386"/>
            <a:ext cx="4933951" cy="2101986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7B4904B-3E76-7F4D-A486-818BA647F39D}"/>
              </a:ext>
            </a:extLst>
          </p:cNvPr>
          <p:cNvGrpSpPr/>
          <p:nvPr/>
        </p:nvGrpSpPr>
        <p:grpSpPr>
          <a:xfrm>
            <a:off x="6260523" y="838446"/>
            <a:ext cx="2552700" cy="2387600"/>
            <a:chOff x="6745432" y="955386"/>
            <a:chExt cx="2552700" cy="23876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0C69865-289C-CD43-B506-6B4D67C00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45432" y="955386"/>
              <a:ext cx="2552700" cy="238760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1B9C877-2E0E-974F-A687-1C1FF67DF17A}"/>
                </a:ext>
              </a:extLst>
            </p:cNvPr>
            <p:cNvSpPr/>
            <p:nvPr/>
          </p:nvSpPr>
          <p:spPr bwMode="auto">
            <a:xfrm>
              <a:off x="7403910" y="2380232"/>
              <a:ext cx="465472" cy="718705"/>
            </a:xfrm>
            <a:prstGeom prst="rect">
              <a:avLst/>
            </a:prstGeom>
            <a:solidFill>
              <a:srgbClr val="FF0000">
                <a:alpha val="14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</a:endParaRPr>
            </a:p>
          </p:txBody>
        </p:sp>
        <p:sp>
          <p:nvSpPr>
            <p:cNvPr id="10" name="평행 사변형[P] 9">
              <a:extLst>
                <a:ext uri="{FF2B5EF4-FFF2-40B4-BE49-F238E27FC236}">
                  <a16:creationId xmlns:a16="http://schemas.microsoft.com/office/drawing/2014/main" id="{ED6A9596-6429-3E47-AE09-0D3D29F84389}"/>
                </a:ext>
              </a:extLst>
            </p:cNvPr>
            <p:cNvSpPr/>
            <p:nvPr/>
          </p:nvSpPr>
          <p:spPr bwMode="auto">
            <a:xfrm>
              <a:off x="7393133" y="2405058"/>
              <a:ext cx="1224393" cy="693879"/>
            </a:xfrm>
            <a:prstGeom prst="parallelogram">
              <a:avLst>
                <a:gd name="adj" fmla="val 109348"/>
              </a:avLst>
            </a:prstGeom>
            <a:solidFill>
              <a:srgbClr val="00B050">
                <a:alpha val="2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BEBB2C17-D9E4-A246-AAA6-6F370E5D1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1985" y="3529552"/>
            <a:ext cx="2427829" cy="177723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21FD49-0241-4C40-B890-EC902E297DFB}"/>
                  </a:ext>
                </a:extLst>
              </p:cNvPr>
              <p:cNvSpPr txBox="1"/>
              <p:nvPr/>
            </p:nvSpPr>
            <p:spPr>
              <a:xfrm>
                <a:off x="8998334" y="1130817"/>
                <a:ext cx="2962040" cy="2173737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kumimoji="1" lang="en-US" altLang="ko-K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kumimoji="1" lang="en-US" altLang="ko-KR" sz="2000" dirty="0"/>
              </a:p>
              <a:p>
                <a:endParaRPr kumimoji="1" lang="en-US" altLang="ko-K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cot</m:t>
                          </m:r>
                        </m:fName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func>
                                <m:func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den>
                          </m:f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kumimoji="1" lang="en-US" altLang="ko-KR" sz="2000" b="0" dirty="0"/>
              </a:p>
              <a:p>
                <a:endParaRPr kumimoji="1" lang="en-US" altLang="ko-KR" sz="2000" b="0" dirty="0"/>
              </a:p>
              <a:p>
                <a:pPr algn="ctr"/>
                <a:r>
                  <a:rPr kumimoji="1" lang="en-US" altLang="ko-KR" sz="2000" dirty="0"/>
                  <a:t>So,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𝑦</m:t>
                    </m:r>
                    <m:func>
                      <m:func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R" sz="2000" b="0" i="0" smtClean="0"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21FD49-0241-4C40-B890-EC902E297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8334" y="1130817"/>
                <a:ext cx="2962040" cy="2173737"/>
              </a:xfrm>
              <a:prstGeom prst="rect">
                <a:avLst/>
              </a:prstGeom>
              <a:blipFill>
                <a:blip r:embed="rId6"/>
                <a:stretch>
                  <a:fillRect t="-1156" b="-5202"/>
                </a:stretch>
              </a:blipFill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그림 13">
            <a:extLst>
              <a:ext uri="{FF2B5EF4-FFF2-40B4-BE49-F238E27FC236}">
                <a16:creationId xmlns:a16="http://schemas.microsoft.com/office/drawing/2014/main" id="{FBD591B0-9736-5546-9AEF-86239D4923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2719" y="3485102"/>
            <a:ext cx="3842375" cy="182168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EDFEF88-4F3F-8B4C-B244-2B66C588B4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2582" y="4240751"/>
            <a:ext cx="2653037" cy="6716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ED4776-6344-F548-9C57-5E1909175E3B}"/>
              </a:ext>
            </a:extLst>
          </p:cNvPr>
          <p:cNvSpPr txBox="1"/>
          <p:nvPr/>
        </p:nvSpPr>
        <p:spPr>
          <a:xfrm>
            <a:off x="8813223" y="3941839"/>
            <a:ext cx="1746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Inverse Shear</a:t>
            </a:r>
            <a:endParaRPr kumimoji="1" lang="ko-KR" alt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54B5C9-A14E-A848-89FB-F7F39B54AA91}"/>
              </a:ext>
            </a:extLst>
          </p:cNvPr>
          <p:cNvSpPr txBox="1"/>
          <p:nvPr/>
        </p:nvSpPr>
        <p:spPr>
          <a:xfrm>
            <a:off x="996044" y="5726319"/>
            <a:ext cx="6792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Q: What’s the matrix of shearing in y and z direction?</a:t>
            </a:r>
            <a:endParaRPr kumimoji="1"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AB4F66-2977-BF4F-B607-77A876F3FEA8}"/>
              </a:ext>
            </a:extLst>
          </p:cNvPr>
          <p:cNvSpPr txBox="1"/>
          <p:nvPr/>
        </p:nvSpPr>
        <p:spPr>
          <a:xfrm>
            <a:off x="8813223" y="5681868"/>
            <a:ext cx="2467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Figure from: Edward Angel, Interactive Computer Graphics: A Top-down Approach with WebGL,</a:t>
            </a:r>
          </a:p>
          <a:p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7</a:t>
            </a:r>
            <a:r>
              <a:rPr kumimoji="1" lang="en-US" altLang="ko-KR" sz="1100" baseline="30000" dirty="0">
                <a:solidFill>
                  <a:schemeClr val="bg1">
                    <a:lumMod val="50000"/>
                  </a:schemeClr>
                </a:solidFill>
              </a:rPr>
              <a:t>th</a:t>
            </a:r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 edition, Pearson, 2014.</a:t>
            </a:r>
            <a:endParaRPr kumimoji="1"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085FF8B-1B93-AF4E-A993-AB5B94F2074D}"/>
              </a:ext>
            </a:extLst>
          </p:cNvPr>
          <p:cNvCxnSpPr/>
          <p:nvPr/>
        </p:nvCxnSpPr>
        <p:spPr bwMode="auto">
          <a:xfrm>
            <a:off x="6919001" y="2981997"/>
            <a:ext cx="1213616" cy="0"/>
          </a:xfrm>
          <a:prstGeom prst="lin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DE8F2B0E-6E06-8749-A161-D716735CEB71}"/>
              </a:ext>
            </a:extLst>
          </p:cNvPr>
          <p:cNvCxnSpPr>
            <a:cxnSpLocks/>
          </p:cNvCxnSpPr>
          <p:nvPr/>
        </p:nvCxnSpPr>
        <p:spPr bwMode="auto">
          <a:xfrm>
            <a:off x="8132617" y="1959429"/>
            <a:ext cx="0" cy="1022568"/>
          </a:xfrm>
          <a:prstGeom prst="lin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D0772A2-CB43-AB4B-B921-6C9EAE61B92D}"/>
                  </a:ext>
                </a:extLst>
              </p:cNvPr>
              <p:cNvSpPr txBox="1"/>
              <p:nvPr/>
            </p:nvSpPr>
            <p:spPr>
              <a:xfrm>
                <a:off x="7256389" y="3027555"/>
                <a:ext cx="6928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D0772A2-CB43-AB4B-B921-6C9EAE61B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389" y="3027555"/>
                <a:ext cx="692818" cy="276999"/>
              </a:xfrm>
              <a:prstGeom prst="rect">
                <a:avLst/>
              </a:prstGeom>
              <a:blipFill>
                <a:blip r:embed="rId9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A627F6A-4730-C44C-A148-0205FE71E5ED}"/>
                  </a:ext>
                </a:extLst>
              </p:cNvPr>
              <p:cNvSpPr txBox="1"/>
              <p:nvPr/>
            </p:nvSpPr>
            <p:spPr>
              <a:xfrm>
                <a:off x="8202011" y="2258094"/>
                <a:ext cx="7269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A627F6A-4730-C44C-A148-0205FE71E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011" y="2258094"/>
                <a:ext cx="726930" cy="276999"/>
              </a:xfrm>
              <a:prstGeom prst="rect">
                <a:avLst/>
              </a:prstGeom>
              <a:blipFill>
                <a:blip r:embed="rId10"/>
                <a:stretch>
                  <a:fillRect l="-5172" r="-5172" b="-260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181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17" grpId="0"/>
      <p:bldP spid="18" grpId="0"/>
      <p:bldP spid="21" grpId="0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Composite Transformation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12709" y="957541"/>
                <a:ext cx="11195522" cy="213796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charset="0"/>
                          </a:rPr>
                          <m:t>𝑃</m:t>
                        </m:r>
                      </m:e>
                      <m:sup>
                        <m:r>
                          <a:rPr lang="en-US" altLang="ko-KR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altLang="ko-KR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</a:rPr>
                      <m:t>𝑃</m:t>
                    </m:r>
                    <m:r>
                      <a:rPr lang="en-US" altLang="ko-KR" b="0" i="0" smtClean="0">
                        <a:latin typeface="Cambria Math" charset="0"/>
                      </a:rPr>
                      <m:t>,</m:t>
                    </m:r>
                    <m:r>
                      <a:rPr lang="ko-KR" altLang="en-US" b="0" i="0" smtClean="0">
                        <a:latin typeface="Cambria Math" charset="0"/>
                      </a:rPr>
                      <m:t>    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charset="0"/>
                          </a:rPr>
                          <m:t>𝑃</m:t>
                        </m:r>
                      </m:e>
                      <m:sup>
                        <m:r>
                          <a:rPr lang="en-US" altLang="ko-KR" i="1">
                            <a:latin typeface="Cambria Math" charset="0"/>
                          </a:rPr>
                          <m:t>′′</m:t>
                        </m:r>
                      </m:sup>
                    </m:sSup>
                    <m:r>
                      <a:rPr lang="en-US" altLang="ko-KR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charset="0"/>
                          </a:rPr>
                          <m:t>𝑃</m:t>
                        </m:r>
                      </m:e>
                      <m:sup>
                        <m:r>
                          <a:rPr lang="en-US" altLang="ko-KR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altLang="ko-KR" b="0" i="0" smtClean="0">
                        <a:latin typeface="Cambria Math" charset="0"/>
                      </a:rPr>
                      <m:t>,</m:t>
                    </m:r>
                    <m:r>
                      <a:rPr lang="ko-KR" altLang="en-US" b="0" i="0" smtClean="0">
                        <a:latin typeface="Cambria Math" charset="0"/>
                      </a:rPr>
                      <m:t>     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charset="0"/>
                          </a:rPr>
                          <m:t>𝑃</m:t>
                        </m:r>
                      </m:e>
                      <m:sup>
                        <m:r>
                          <a:rPr lang="en-US" altLang="ko-KR" i="1">
                            <a:latin typeface="Cambria Math" charset="0"/>
                          </a:rPr>
                          <m:t>′′</m:t>
                        </m:r>
                      </m:sup>
                    </m:sSup>
                    <m:r>
                      <a:rPr lang="en-US" altLang="ko-KR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</a:rPr>
                      <m:t>𝑃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r>
                  <a:rPr lang="en-US" altLang="ko-KR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altLang="ko-KR" dirty="0"/>
                  <a:t>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charset="0"/>
                          </a:rPr>
                          <m:t>𝑃</m:t>
                        </m:r>
                      </m:e>
                      <m:sup>
                        <m:r>
                          <a:rPr lang="en-US" altLang="ko-KR" i="1">
                            <a:latin typeface="Cambria Math" charset="0"/>
                          </a:rPr>
                          <m:t>′′</m:t>
                        </m:r>
                      </m:sup>
                    </m:sSup>
                    <m:r>
                      <a:rPr lang="en-US" altLang="ko-KR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</a:rPr>
                      <m:t>𝑃</m:t>
                    </m:r>
                  </m:oMath>
                </a14:m>
                <a:endParaRPr lang="en-US" altLang="ko-KR" i="1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altLang="ko-KR" dirty="0"/>
                  <a:t> the matrix of </a:t>
                </a:r>
                <a:r>
                  <a:rPr lang="en-US" altLang="ko-KR" b="1" dirty="0"/>
                  <a:t>composite transformation</a:t>
                </a:r>
                <a:endParaRPr lang="en-US" altLang="ko-KR" dirty="0"/>
              </a:p>
              <a:p>
                <a:pPr>
                  <a:buFont typeface="Arial" charset="0"/>
                  <a:buChar char="•"/>
                </a:pPr>
                <a:r>
                  <a:rPr lang="en-US" altLang="ko-KR" dirty="0"/>
                  <a:t>Composite transformation is </a:t>
                </a:r>
                <a:r>
                  <a:rPr lang="en-US" altLang="ko-KR" b="1" dirty="0"/>
                  <a:t>not commutative</a:t>
                </a:r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altLang="ko-KR" dirty="0"/>
                  <a:t>About matrix multiplications: https://</a:t>
                </a:r>
                <a:r>
                  <a:rPr lang="en-US" altLang="ko-KR" dirty="0" err="1"/>
                  <a:t>www.mathsisfun.com</a:t>
                </a:r>
                <a:r>
                  <a:rPr lang="en-US" altLang="ko-KR" dirty="0"/>
                  <a:t>/algebra/matrix-</a:t>
                </a:r>
                <a:r>
                  <a:rPr lang="en-US" altLang="ko-KR" dirty="0" err="1"/>
                  <a:t>multiplying.html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2709" y="957541"/>
                <a:ext cx="11195522" cy="2137961"/>
              </a:xfrm>
              <a:blipFill>
                <a:blip r:embed="rId3"/>
                <a:stretch>
                  <a:fillRect l="-4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16</a:t>
            </a:fld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583755" y="3327155"/>
            <a:ext cx="4068163" cy="2947797"/>
            <a:chOff x="2069008" y="3666877"/>
            <a:chExt cx="4068163" cy="29477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직사각형 8"/>
                <p:cNvSpPr/>
                <p:nvPr/>
              </p:nvSpPr>
              <p:spPr>
                <a:xfrm>
                  <a:off x="3662843" y="3666877"/>
                  <a:ext cx="47045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i="1">
                            <a:latin typeface="Cambria Math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9" name="직사각형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2843" y="3666877"/>
                  <a:ext cx="470450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5">
              <a:alphaModFix amt="35000"/>
            </a:blip>
            <a:srcRect l="30843" t="6009" r="3178" b="33655"/>
            <a:stretch/>
          </p:blipFill>
          <p:spPr>
            <a:xfrm>
              <a:off x="3162600" y="4114982"/>
              <a:ext cx="2438400" cy="2499692"/>
            </a:xfrm>
            <a:prstGeom prst="rect">
              <a:avLst/>
            </a:prstGeom>
          </p:spPr>
        </p:pic>
        <p:cxnSp>
          <p:nvCxnSpPr>
            <p:cNvPr id="13" name="직선 화살표 연결선 12"/>
            <p:cNvCxnSpPr/>
            <p:nvPr/>
          </p:nvCxnSpPr>
          <p:spPr bwMode="auto">
            <a:xfrm flipV="1">
              <a:off x="3315000" y="5922672"/>
              <a:ext cx="2427467" cy="3075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4" name="직선 화살표 연결선 13"/>
            <p:cNvCxnSpPr/>
            <p:nvPr/>
          </p:nvCxnSpPr>
          <p:spPr bwMode="auto">
            <a:xfrm flipV="1">
              <a:off x="3863762" y="4114982"/>
              <a:ext cx="0" cy="221808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15" name="타원 14"/>
            <p:cNvSpPr/>
            <p:nvPr/>
          </p:nvSpPr>
          <p:spPr bwMode="auto">
            <a:xfrm>
              <a:off x="3614072" y="5242226"/>
              <a:ext cx="144000" cy="144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  <p:sp>
          <p:nvSpPr>
            <p:cNvPr id="16" name="타원 15"/>
            <p:cNvSpPr/>
            <p:nvPr/>
          </p:nvSpPr>
          <p:spPr bwMode="auto">
            <a:xfrm>
              <a:off x="4346404" y="5650151"/>
              <a:ext cx="144000" cy="144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텍스트 상자 17"/>
                <p:cNvSpPr txBox="1"/>
                <p:nvPr/>
              </p:nvSpPr>
              <p:spPr>
                <a:xfrm>
                  <a:off x="4315860" y="5302381"/>
                  <a:ext cx="136197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b="1">
                            <a:latin typeface="Cambria Math" charset="0"/>
                          </a:rPr>
                          <m:t>𝐏</m:t>
                        </m:r>
                        <m:r>
                          <a:rPr kumimoji="1" lang="en-US" altLang="ko-KR" sz="2400" i="1">
                            <a:latin typeface="Cambria Math" charset="0"/>
                          </a:rPr>
                          <m:t>=(3,1)</m:t>
                        </m:r>
                      </m:oMath>
                    </m:oMathPara>
                  </a14:m>
                  <a:endParaRPr kumimoji="1" lang="ko-KR" altLang="en-US" sz="2400" dirty="0"/>
                </a:p>
              </p:txBody>
            </p:sp>
          </mc:Choice>
          <mc:Fallback xmlns="">
            <p:sp>
              <p:nvSpPr>
                <p:cNvPr id="18" name="텍스트 상자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5860" y="5302381"/>
                  <a:ext cx="1361976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125" r="-6250" b="-3770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텍스트 상자 18"/>
                <p:cNvSpPr txBox="1"/>
                <p:nvPr/>
              </p:nvSpPr>
              <p:spPr>
                <a:xfrm>
                  <a:off x="2069008" y="4915704"/>
                  <a:ext cx="167135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b="1">
                            <a:latin typeface="Cambria Math" charset="0"/>
                          </a:rPr>
                          <m:t>𝐏</m:t>
                        </m:r>
                        <m:r>
                          <a:rPr kumimoji="1" lang="en-US" altLang="ko-KR" sz="2400" i="1">
                            <a:latin typeface="Cambria Math" charset="0"/>
                          </a:rPr>
                          <m:t>′=(−1,3)</m:t>
                        </m:r>
                      </m:oMath>
                    </m:oMathPara>
                  </a14:m>
                  <a:endParaRPr kumimoji="1" lang="ko-KR" altLang="en-US" sz="2400" dirty="0"/>
                </a:p>
              </p:txBody>
            </p:sp>
          </mc:Choice>
          <mc:Fallback xmlns="">
            <p:sp>
              <p:nvSpPr>
                <p:cNvPr id="19" name="텍스트 상자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9008" y="4915704"/>
                  <a:ext cx="1671355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555" r="-5109" b="-3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직선 화살표 연결선 6"/>
            <p:cNvCxnSpPr>
              <a:endCxn id="16" idx="2"/>
            </p:cNvCxnSpPr>
            <p:nvPr/>
          </p:nvCxnSpPr>
          <p:spPr bwMode="auto">
            <a:xfrm flipV="1">
              <a:off x="3869597" y="5722151"/>
              <a:ext cx="476807" cy="200521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ysDash"/>
              <a:round/>
              <a:headEnd type="none" w="med" len="med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직사각형 7"/>
                <p:cNvSpPr/>
                <p:nvPr/>
              </p:nvSpPr>
              <p:spPr>
                <a:xfrm>
                  <a:off x="5670697" y="5705708"/>
                  <a:ext cx="46647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i="1"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8" name="직사각형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0697" y="5705708"/>
                  <a:ext cx="466474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호 9"/>
            <p:cNvSpPr/>
            <p:nvPr/>
          </p:nvSpPr>
          <p:spPr bwMode="auto">
            <a:xfrm rot="20327436">
              <a:off x="3767961" y="5588873"/>
              <a:ext cx="350078" cy="454048"/>
            </a:xfrm>
            <a:prstGeom prst="arc">
              <a:avLst>
                <a:gd name="adj1" fmla="val 14904176"/>
                <a:gd name="adj2" fmla="val 1164457"/>
              </a:avLst>
            </a:prstGeom>
            <a:noFill/>
            <a:ln w="12700" cap="flat" cmpd="sng" algn="ctr">
              <a:solidFill>
                <a:srgbClr val="7030A0"/>
              </a:solidFill>
              <a:prstDash val="solid"/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직사각형 10"/>
                <p:cNvSpPr/>
                <p:nvPr/>
              </p:nvSpPr>
              <p:spPr>
                <a:xfrm>
                  <a:off x="3777068" y="5706701"/>
                  <a:ext cx="1065356" cy="7199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i="1">
                            <a:latin typeface="Cambria Math" charset="0"/>
                          </a:rPr>
                          <m:t>𝜃</m:t>
                        </m:r>
                        <m:r>
                          <a:rPr kumimoji="1" lang="en-US" altLang="ko-KR" sz="2400" i="1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R" sz="2400" i="1">
                                <a:latin typeface="Cambria Math" charset="0"/>
                              </a:rPr>
                              <m:t>𝜋</m:t>
                            </m:r>
                          </m:num>
                          <m:den>
                            <m:r>
                              <a:rPr kumimoji="1" lang="en-US" altLang="ko-KR" sz="2400" i="1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11" name="직사각형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7068" y="5706701"/>
                  <a:ext cx="1065356" cy="71994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8" name="직선 화살표 연결선 807"/>
            <p:cNvCxnSpPr/>
            <p:nvPr/>
          </p:nvCxnSpPr>
          <p:spPr bwMode="auto">
            <a:xfrm flipH="1" flipV="1">
              <a:off x="3722949" y="5382192"/>
              <a:ext cx="145142" cy="54048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ysDash"/>
              <a:round/>
              <a:headEnd type="none" w="med" len="med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813" name="직선 화살표 연결선 812"/>
            <p:cNvCxnSpPr>
              <a:stCxn id="15" idx="7"/>
              <a:endCxn id="816" idx="3"/>
            </p:cNvCxnSpPr>
            <p:nvPr/>
          </p:nvCxnSpPr>
          <p:spPr bwMode="auto">
            <a:xfrm flipV="1">
              <a:off x="3736984" y="4741363"/>
              <a:ext cx="457295" cy="521951"/>
            </a:xfrm>
            <a:prstGeom prst="straightConnector1">
              <a:avLst/>
            </a:prstGeom>
            <a:noFill/>
            <a:ln w="1905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816" name="타원 815"/>
            <p:cNvSpPr/>
            <p:nvPr/>
          </p:nvSpPr>
          <p:spPr bwMode="auto">
            <a:xfrm>
              <a:off x="4173191" y="4618451"/>
              <a:ext cx="144000" cy="144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0" name="텍스트 상자 819"/>
                <p:cNvSpPr txBox="1"/>
                <p:nvPr/>
              </p:nvSpPr>
              <p:spPr>
                <a:xfrm>
                  <a:off x="4155560" y="4287861"/>
                  <a:ext cx="152227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b="1">
                            <a:latin typeface="Cambria Math" charset="0"/>
                          </a:rPr>
                          <m:t>𝐏</m:t>
                        </m:r>
                        <m:r>
                          <a:rPr kumimoji="1" lang="en-US" altLang="ko-KR" sz="2400" i="1">
                            <a:latin typeface="Cambria Math" charset="0"/>
                          </a:rPr>
                          <m:t>′′=(2,6)</m:t>
                        </m:r>
                      </m:oMath>
                    </m:oMathPara>
                  </a14:m>
                  <a:endParaRPr kumimoji="1" lang="ko-KR" altLang="en-US" sz="2400" dirty="0"/>
                </a:p>
              </p:txBody>
            </p:sp>
          </mc:Choice>
          <mc:Fallback xmlns="">
            <p:sp>
              <p:nvSpPr>
                <p:cNvPr id="820" name="텍스트 상자 8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5560" y="4287861"/>
                  <a:ext cx="1522276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800" r="-6000" b="-3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1" name="직사각형 820"/>
                <p:cNvSpPr/>
                <p:nvPr/>
              </p:nvSpPr>
              <p:spPr>
                <a:xfrm>
                  <a:off x="3824498" y="4808300"/>
                  <a:ext cx="2270365" cy="4908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R" sz="2400" i="1">
                                <a:latin typeface="Cambria Math" charset="0"/>
                              </a:rPr>
                              <m:t>𝑥</m:t>
                            </m:r>
                          </m:sub>
                        </m:sSub>
                        <m:r>
                          <a:rPr kumimoji="1" lang="en-US" altLang="ko-KR" sz="24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R" sz="2400" i="1">
                                <a:latin typeface="Cambria Math" charset="0"/>
                              </a:rPr>
                              <m:t>𝑦</m:t>
                            </m:r>
                          </m:sub>
                        </m:sSub>
                        <m:r>
                          <a:rPr kumimoji="1" lang="en-US" altLang="ko-KR" sz="2400" i="1">
                            <a:latin typeface="Cambria Math" charset="0"/>
                          </a:rPr>
                          <m:t>)=(3,3)</m:t>
                        </m:r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821" name="직사각형 8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4498" y="4808300"/>
                  <a:ext cx="2270365" cy="49084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26" name="그룹 1225"/>
          <p:cNvGrpSpPr/>
          <p:nvPr/>
        </p:nvGrpSpPr>
        <p:grpSpPr>
          <a:xfrm>
            <a:off x="5654559" y="3264204"/>
            <a:ext cx="4617705" cy="2908436"/>
            <a:chOff x="3655424" y="3605410"/>
            <a:chExt cx="4617705" cy="2908436"/>
          </a:xfrm>
        </p:grpSpPr>
        <p:pic>
          <p:nvPicPr>
            <p:cNvPr id="822" name="그림 821"/>
            <p:cNvPicPr>
              <a:picLocks noChangeAspect="1"/>
            </p:cNvPicPr>
            <p:nvPr/>
          </p:nvPicPr>
          <p:blipFill rotWithShape="1">
            <a:blip r:embed="rId5">
              <a:alphaModFix amt="35000"/>
            </a:blip>
            <a:srcRect l="30843" t="6009" r="3178" b="33655"/>
            <a:stretch/>
          </p:blipFill>
          <p:spPr>
            <a:xfrm>
              <a:off x="4650466" y="3979079"/>
              <a:ext cx="2438400" cy="2499692"/>
            </a:xfrm>
            <a:prstGeom prst="rect">
              <a:avLst/>
            </a:prstGeom>
          </p:spPr>
        </p:pic>
        <p:cxnSp>
          <p:nvCxnSpPr>
            <p:cNvPr id="823" name="직선 화살표 연결선 822"/>
            <p:cNvCxnSpPr/>
            <p:nvPr/>
          </p:nvCxnSpPr>
          <p:spPr bwMode="auto">
            <a:xfrm flipV="1">
              <a:off x="4792915" y="5783715"/>
              <a:ext cx="2427467" cy="3075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824" name="직선 화살표 연결선 823"/>
            <p:cNvCxnSpPr/>
            <p:nvPr/>
          </p:nvCxnSpPr>
          <p:spPr bwMode="auto">
            <a:xfrm flipV="1">
              <a:off x="5341677" y="3976025"/>
              <a:ext cx="0" cy="221808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825" name="타원 824"/>
            <p:cNvSpPr/>
            <p:nvPr/>
          </p:nvSpPr>
          <p:spPr bwMode="auto">
            <a:xfrm>
              <a:off x="6398140" y="4871629"/>
              <a:ext cx="144000" cy="144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  <p:sp>
          <p:nvSpPr>
            <p:cNvPr id="826" name="타원 825"/>
            <p:cNvSpPr/>
            <p:nvPr/>
          </p:nvSpPr>
          <p:spPr bwMode="auto">
            <a:xfrm>
              <a:off x="5828292" y="5515662"/>
              <a:ext cx="144000" cy="144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7" name="텍스트 상자 826"/>
                <p:cNvSpPr txBox="1"/>
                <p:nvPr/>
              </p:nvSpPr>
              <p:spPr>
                <a:xfrm>
                  <a:off x="5806575" y="5815168"/>
                  <a:ext cx="136197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b="1">
                            <a:latin typeface="Cambria Math" charset="0"/>
                          </a:rPr>
                          <m:t>𝐏</m:t>
                        </m:r>
                        <m:r>
                          <a:rPr kumimoji="1" lang="en-US" altLang="ko-KR" sz="2400" i="1">
                            <a:latin typeface="Cambria Math" charset="0"/>
                          </a:rPr>
                          <m:t>=(3,1)</m:t>
                        </m:r>
                      </m:oMath>
                    </m:oMathPara>
                  </a14:m>
                  <a:endParaRPr kumimoji="1" lang="ko-KR" altLang="en-US" sz="2400" dirty="0"/>
                </a:p>
              </p:txBody>
            </p:sp>
          </mc:Choice>
          <mc:Fallback xmlns="">
            <p:sp>
              <p:nvSpPr>
                <p:cNvPr id="827" name="텍스트 상자 8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6575" y="5815168"/>
                  <a:ext cx="1361976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3125" r="-6250" b="-3606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8" name="텍스트 상자 827"/>
                <p:cNvSpPr txBox="1"/>
                <p:nvPr/>
              </p:nvSpPr>
              <p:spPr>
                <a:xfrm>
                  <a:off x="6527139" y="4797306"/>
                  <a:ext cx="144212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b="1">
                            <a:latin typeface="Cambria Math" charset="0"/>
                          </a:rPr>
                          <m:t>𝐏</m:t>
                        </m:r>
                        <m:r>
                          <a:rPr kumimoji="1" lang="en-US" altLang="ko-KR" sz="2400" i="1">
                            <a:latin typeface="Cambria Math" charset="0"/>
                          </a:rPr>
                          <m:t>′=(6,4)</m:t>
                        </m:r>
                      </m:oMath>
                    </m:oMathPara>
                  </a14:m>
                  <a:endParaRPr kumimoji="1" lang="ko-KR" altLang="en-US" sz="2400" dirty="0"/>
                </a:p>
              </p:txBody>
            </p:sp>
          </mc:Choice>
          <mc:Fallback xmlns="">
            <p:sp>
              <p:nvSpPr>
                <p:cNvPr id="828" name="텍스트 상자 8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7139" y="4797306"/>
                  <a:ext cx="960391" cy="246221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3165" r="-5696" b="-3902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9" name="직선 화살표 연결선 828"/>
            <p:cNvCxnSpPr>
              <a:endCxn id="825" idx="3"/>
            </p:cNvCxnSpPr>
            <p:nvPr/>
          </p:nvCxnSpPr>
          <p:spPr bwMode="auto">
            <a:xfrm flipV="1">
              <a:off x="5349646" y="4994541"/>
              <a:ext cx="1069582" cy="785377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ysDash"/>
              <a:round/>
              <a:headEnd type="none" w="med" len="med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0" name="직사각형 829"/>
                <p:cNvSpPr/>
                <p:nvPr/>
              </p:nvSpPr>
              <p:spPr>
                <a:xfrm>
                  <a:off x="7117616" y="5566751"/>
                  <a:ext cx="46647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i="1"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830" name="직사각형 8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7616" y="5566751"/>
                  <a:ext cx="396840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1" name="직사각형 830"/>
                <p:cNvSpPr/>
                <p:nvPr/>
              </p:nvSpPr>
              <p:spPr>
                <a:xfrm>
                  <a:off x="5156256" y="3605410"/>
                  <a:ext cx="47045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i="1">
                            <a:latin typeface="Cambria Math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831" name="직사각형 8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6256" y="3605410"/>
                  <a:ext cx="404277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2" name="호 831"/>
            <p:cNvSpPr/>
            <p:nvPr/>
          </p:nvSpPr>
          <p:spPr bwMode="auto">
            <a:xfrm>
              <a:off x="5261992" y="5575210"/>
              <a:ext cx="197065" cy="230388"/>
            </a:xfrm>
            <a:prstGeom prst="arc">
              <a:avLst>
                <a:gd name="adj1" fmla="val 13096033"/>
                <a:gd name="adj2" fmla="val 0"/>
              </a:avLst>
            </a:prstGeom>
            <a:noFill/>
            <a:ln w="12700" cap="flat" cmpd="sng" algn="ctr">
              <a:solidFill>
                <a:srgbClr val="7030A0"/>
              </a:solidFill>
              <a:prstDash val="solid"/>
              <a:round/>
              <a:headEnd type="stealth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  <p:cxnSp>
          <p:nvCxnSpPr>
            <p:cNvPr id="834" name="직선 화살표 연결선 833"/>
            <p:cNvCxnSpPr>
              <a:endCxn id="836" idx="5"/>
            </p:cNvCxnSpPr>
            <p:nvPr/>
          </p:nvCxnSpPr>
          <p:spPr bwMode="auto">
            <a:xfrm flipH="1" flipV="1">
              <a:off x="4680591" y="4598847"/>
              <a:ext cx="668045" cy="1187943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ysDash"/>
              <a:round/>
              <a:headEnd type="none" w="med" len="med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835" name="직선 화살표 연결선 834"/>
            <p:cNvCxnSpPr>
              <a:stCxn id="835" idx="7"/>
            </p:cNvCxnSpPr>
            <p:nvPr/>
          </p:nvCxnSpPr>
          <p:spPr bwMode="auto">
            <a:xfrm flipV="1">
              <a:off x="5950812" y="5003805"/>
              <a:ext cx="492192" cy="540587"/>
            </a:xfrm>
            <a:prstGeom prst="straightConnector1">
              <a:avLst/>
            </a:prstGeom>
            <a:noFill/>
            <a:ln w="1905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836" name="타원 835"/>
            <p:cNvSpPr/>
            <p:nvPr/>
          </p:nvSpPr>
          <p:spPr bwMode="auto">
            <a:xfrm>
              <a:off x="4557679" y="4475935"/>
              <a:ext cx="144000" cy="144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7" name="텍스트 상자 836"/>
                <p:cNvSpPr txBox="1"/>
                <p:nvPr/>
              </p:nvSpPr>
              <p:spPr>
                <a:xfrm>
                  <a:off x="3655424" y="4081571"/>
                  <a:ext cx="175150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b="1">
                            <a:latin typeface="Cambria Math" charset="0"/>
                          </a:rPr>
                          <m:t>𝐏</m:t>
                        </m:r>
                        <m:r>
                          <a:rPr kumimoji="1" lang="en-US" altLang="ko-KR" sz="2400" i="1">
                            <a:latin typeface="Cambria Math" charset="0"/>
                          </a:rPr>
                          <m:t>′′=(−4,6)</m:t>
                        </m:r>
                      </m:oMath>
                    </m:oMathPara>
                  </a14:m>
                  <a:endParaRPr kumimoji="1" lang="ko-KR" altLang="en-US" sz="2400" dirty="0"/>
                </a:p>
              </p:txBody>
            </p:sp>
          </mc:Choice>
          <mc:Fallback xmlns="">
            <p:sp>
              <p:nvSpPr>
                <p:cNvPr id="837" name="텍스트 상자 8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5424" y="4081571"/>
                  <a:ext cx="1751505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2439" r="-4878" b="-3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8" name="직사각형 837"/>
                <p:cNvSpPr/>
                <p:nvPr/>
              </p:nvSpPr>
              <p:spPr>
                <a:xfrm>
                  <a:off x="6002764" y="5225722"/>
                  <a:ext cx="2270365" cy="4908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R" sz="2400" i="1">
                                <a:latin typeface="Cambria Math" charset="0"/>
                              </a:rPr>
                              <m:t>𝑥</m:t>
                            </m:r>
                          </m:sub>
                        </m:sSub>
                        <m:r>
                          <a:rPr kumimoji="1" lang="en-US" altLang="ko-KR" sz="24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R" sz="2400" i="1">
                                <a:latin typeface="Cambria Math" charset="0"/>
                              </a:rPr>
                              <m:t>𝑦</m:t>
                            </m:r>
                          </m:sub>
                        </m:sSub>
                        <m:r>
                          <a:rPr kumimoji="1" lang="en-US" altLang="ko-KR" sz="2400" i="1">
                            <a:latin typeface="Cambria Math" charset="0"/>
                          </a:rPr>
                          <m:t>)=(3,3)</m:t>
                        </m:r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838" name="직사각형 8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2764" y="5225722"/>
                  <a:ext cx="2270365" cy="49084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4" name="직사각형 1223"/>
                <p:cNvSpPr/>
                <p:nvPr/>
              </p:nvSpPr>
              <p:spPr>
                <a:xfrm>
                  <a:off x="4357272" y="5793905"/>
                  <a:ext cx="1065356" cy="7199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i="1">
                            <a:latin typeface="Cambria Math" charset="0"/>
                          </a:rPr>
                          <m:t>𝜃</m:t>
                        </m:r>
                        <m:r>
                          <a:rPr kumimoji="1" lang="en-US" altLang="ko-KR" sz="2400" i="1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R" sz="2400" i="1">
                                <a:latin typeface="Cambria Math" charset="0"/>
                              </a:rPr>
                              <m:t>𝜋</m:t>
                            </m:r>
                          </m:num>
                          <m:den>
                            <m:r>
                              <a:rPr kumimoji="1" lang="en-US" altLang="ko-KR" sz="2400" i="1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1224" name="직사각형 12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7272" y="5793905"/>
                  <a:ext cx="1065356" cy="719941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688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24CE2E-AD84-D442-92ED-2B419CDD6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Properties of Rotation Matrix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D2ED69A-44F3-0641-9A18-5439784CC3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sz="2400" dirty="0"/>
                  <a:t>Rotation matrix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en-US" altLang="ko-KR" sz="2400" dirty="0"/>
              </a:p>
              <a:p>
                <a:r>
                  <a:rPr lang="en-US" altLang="ko-KR" sz="2400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ko-KR" sz="2400" dirty="0"/>
                  <a:t> : rigid transformation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kumimoji="1" lang="en-US" altLang="ko-KR" sz="2400" dirty="0"/>
                  <a:t> is an “orthonormal” matrix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altLang="ko-KR" sz="2400" dirty="0"/>
                  <a:t>All row vectors are orthogonal to each other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altLang="ko-KR" sz="2400" dirty="0"/>
                  <a:t>All column vectors are orthogonal to each other </a:t>
                </a:r>
              </a:p>
              <a:p>
                <a:pPr lvl="1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sSup>
                      <m:sSup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altLang="ko-KR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ko-KR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kumimoji="1" lang="en-US" altLang="ko-KR" sz="2400" dirty="0"/>
                  <a:t>, that is,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altLang="ko-KR" sz="2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kumimoji="1" lang="en-US" altLang="ko-KR" sz="2400" dirty="0"/>
              </a:p>
              <a:p>
                <a:pPr lvl="1">
                  <a:buFont typeface="Wingdings" pitchFamily="2" charset="2"/>
                  <a:buChar char="§"/>
                </a:pPr>
                <a:r>
                  <a:rPr lang="en-US" altLang="ko-KR" sz="2400" dirty="0"/>
                  <a:t>All row and column vectors are unit vectors</a:t>
                </a:r>
                <a:endParaRPr kumimoji="1" lang="en-US" altLang="ko-KR" sz="24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ko-KR" sz="2400" dirty="0"/>
                  <a:t>ex) show all properties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1" lang="en-US" altLang="ko-KR" sz="2400" dirty="0"/>
                  <a:t> matrix!!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D2ED69A-44F3-0641-9A18-5439784CC3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0CE1A2-BBAC-714D-B36D-63C2F0A97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A484529-67B5-524A-B3A5-D0026FF80F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1744" y="1153591"/>
            <a:ext cx="1860097" cy="1118547"/>
          </a:xfrm>
          <a:prstGeom prst="roundRect">
            <a:avLst>
              <a:gd name="adj" fmla="val 16667"/>
            </a:avLst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3600" tIns="46800" rIns="93600" bIns="46800" anchor="ctr"/>
          <a:lstStyle>
            <a:lvl1pPr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ko-KR" altLang="en-US"/>
          </a:p>
        </p:txBody>
      </p:sp>
      <p:sp>
        <p:nvSpPr>
          <p:cNvPr id="7" name="오른쪽 중괄호[R] 6">
            <a:extLst>
              <a:ext uri="{FF2B5EF4-FFF2-40B4-BE49-F238E27FC236}">
                <a16:creationId xmlns:a16="http://schemas.microsoft.com/office/drawing/2014/main" id="{536318AF-C7BA-6949-9032-BC4B409B24C9}"/>
              </a:ext>
            </a:extLst>
          </p:cNvPr>
          <p:cNvSpPr/>
          <p:nvPr/>
        </p:nvSpPr>
        <p:spPr bwMode="auto">
          <a:xfrm>
            <a:off x="7816645" y="4055805"/>
            <a:ext cx="265471" cy="1120878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B426C5-A63E-7F4D-A7CE-1327BB3D6FFE}"/>
              </a:ext>
            </a:extLst>
          </p:cNvPr>
          <p:cNvSpPr txBox="1"/>
          <p:nvPr/>
        </p:nvSpPr>
        <p:spPr>
          <a:xfrm>
            <a:off x="8360244" y="4293078"/>
            <a:ext cx="2956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properties of “orthogonal”</a:t>
            </a:r>
          </a:p>
          <a:p>
            <a:r>
              <a:rPr kumimoji="1" lang="en-US" altLang="ko-KR" dirty="0"/>
              <a:t>matrix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60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2138CF-110E-D647-9262-AA6BCC46E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0" y="115748"/>
            <a:ext cx="11747659" cy="62503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Composite Transformation of Rotation and Translation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2C488C5-65F7-4146-B24F-8E9F80EA2F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369" y="925975"/>
                <a:ext cx="11747659" cy="5703425"/>
              </a:xfrm>
            </p:spPr>
            <p:txBody>
              <a:bodyPr/>
              <a:lstStyle/>
              <a:p>
                <a:r>
                  <a:rPr kumimoji="1" lang="en-US" altLang="ko-KR" sz="2400" dirty="0"/>
                  <a:t>Rotation matrix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en-US" altLang="ko-KR" sz="2400" dirty="0"/>
              </a:p>
              <a:p>
                <a:r>
                  <a:rPr lang="en-US" altLang="ko-KR" sz="2400" dirty="0"/>
                  <a:t>Translation matrix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en-US" altLang="ko-KR" sz="2400" dirty="0"/>
              </a:p>
              <a:p>
                <a:r>
                  <a:rPr lang="en-US" altLang="ko-KR" sz="2400" dirty="0"/>
                  <a:t>Composite transformation: rotation first and then translation: </a:t>
                </a:r>
              </a:p>
              <a:p>
                <a:pPr marL="0" indent="0">
                  <a:buNone/>
                </a:pPr>
                <a:endParaRPr lang="en-US" altLang="ko-KR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𝑇𝑅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ko-KR" altLang="en-US" sz="24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2C488C5-65F7-4146-B24F-8E9F80EA2F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369" y="925975"/>
                <a:ext cx="11747659" cy="5703425"/>
              </a:xfrm>
              <a:blipFill>
                <a:blip r:embed="rId3"/>
                <a:stretch>
                  <a:fillRect l="-7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C48FDF-85CC-624B-A32E-23D61D063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9E957C2-88E2-9D4A-9006-BA7CFAB1E0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064" y="4879948"/>
            <a:ext cx="1860097" cy="1118547"/>
          </a:xfrm>
          <a:prstGeom prst="roundRect">
            <a:avLst>
              <a:gd name="adj" fmla="val 16667"/>
            </a:avLst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3600" tIns="46800" rIns="93600" bIns="46800" anchor="ctr"/>
          <a:lstStyle>
            <a:lvl1pPr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ko-KR" altLang="en-US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A9442A8-2188-684D-9EDC-5CDDFBBCF4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17393" y="4887220"/>
            <a:ext cx="339213" cy="1118546"/>
          </a:xfrm>
          <a:prstGeom prst="roundRect">
            <a:avLst>
              <a:gd name="adj" fmla="val 16667"/>
            </a:avLst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3600" tIns="46800" rIns="93600" bIns="46800" anchor="ctr"/>
          <a:lstStyle>
            <a:lvl1pPr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65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Rotating object about arbitrary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03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77082" y="1000764"/>
                <a:ext cx="10938617" cy="2753915"/>
              </a:xfrm>
            </p:spPr>
            <p:txBody>
              <a:bodyPr/>
              <a:lstStyle/>
              <a:p>
                <a:r>
                  <a:rPr lang="en-US" altLang="ko-KR" dirty="0"/>
                  <a:t>Rotating object about an arbitrary point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charset="0"/>
                      </a:rPr>
                      <m:t>𝐏</m:t>
                    </m:r>
                    <m:r>
                      <a:rPr lang="en-US" altLang="ko-KR" b="0" i="1" smtClean="0"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marL="533400" indent="-533400">
                  <a:buFontTx/>
                  <a:buAutoNum type="arabicPeriod"/>
                </a:pPr>
                <a:r>
                  <a:rPr lang="en-US" altLang="ko-KR" dirty="0"/>
                  <a:t>Translate the object to the origin: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dirty="0" smtClean="0">
                            <a:latin typeface="Cambria Math" charset="0"/>
                          </a:rPr>
                          <m:t>𝐓</m:t>
                        </m:r>
                      </m:e>
                      <m:sub>
                        <m:r>
                          <a:rPr lang="en-US" altLang="ko-KR" b="1" i="0" dirty="0" smtClean="0">
                            <a:latin typeface="Cambria Math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ko-KR" b="0" i="1" dirty="0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dirty="0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ko-KR" b="0" i="1" dirty="0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b="0" dirty="0"/>
              </a:p>
              <a:p>
                <a:pPr marL="533400" indent="-533400">
                  <a:buFontTx/>
                  <a:buAutoNum type="arabicPeriod"/>
                </a:pPr>
                <a:r>
                  <a:rPr lang="en-US" altLang="ko-KR" dirty="0"/>
                  <a:t>Apply the desired rotation: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 charset="0"/>
                      </a:rPr>
                      <m:t>𝐑</m:t>
                    </m:r>
                    <m:r>
                      <a:rPr lang="en-US" altLang="ko-KR" b="0" i="1" dirty="0" smtClean="0">
                        <a:latin typeface="Cambria Math" charset="0"/>
                      </a:rPr>
                      <m:t>(</m:t>
                    </m:r>
                    <m:r>
                      <a:rPr lang="en-US" altLang="ko-KR" b="0" i="1" dirty="0" smtClean="0">
                        <a:latin typeface="Cambria Math" charset="0"/>
                      </a:rPr>
                      <m:t>𝜃</m:t>
                    </m:r>
                    <m:r>
                      <a:rPr lang="en-US" altLang="ko-KR" b="0" i="1" dirty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marL="533400" indent="-533400">
                  <a:buFontTx/>
                  <a:buAutoNum type="arabicPeriod"/>
                </a:pPr>
                <a:r>
                  <a:rPr lang="en-US" altLang="ko-KR" dirty="0"/>
                  <a:t>Translate the object back to the original position: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dirty="0" smtClean="0">
                            <a:latin typeface="Cambria Math" charset="0"/>
                          </a:rPr>
                          <m:t>𝐓</m:t>
                        </m:r>
                      </m:e>
                      <m:sub>
                        <m:r>
                          <a:rPr lang="en-US" altLang="ko-KR" b="1" i="0" dirty="0" smtClean="0">
                            <a:latin typeface="Cambria Math" charset="0"/>
                          </a:rPr>
                          <m:t>𝟐</m:t>
                        </m:r>
                      </m:sub>
                    </m:sSub>
                    <m:r>
                      <a:rPr lang="en-US" altLang="ko-KR" b="0" i="1" dirty="0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b="0" i="1" dirty="0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b="0" i="1" dirty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The composite transformation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 charset="0"/>
                          </a:rPr>
                          <m:t>𝐓</m:t>
                        </m:r>
                      </m:e>
                      <m:sub>
                        <m:r>
                          <a:rPr lang="en-US" altLang="ko-KR" b="1" i="0" smtClean="0">
                            <a:latin typeface="Cambria Math" charset="0"/>
                          </a:rPr>
                          <m:t>𝟐</m:t>
                        </m:r>
                      </m:sub>
                    </m:sSub>
                    <m:r>
                      <a:rPr lang="en-US" altLang="ko-KR" b="1" i="0" smtClean="0">
                        <a:latin typeface="Cambria Math" charset="0"/>
                      </a:rPr>
                      <m:t>𝐑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 charset="0"/>
                          </a:rPr>
                          <m:t>𝐓</m:t>
                        </m:r>
                      </m:e>
                      <m:sub>
                        <m:r>
                          <a:rPr lang="en-US" altLang="ko-KR" b="1" i="0" smtClean="0">
                            <a:latin typeface="Cambria Math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altLang="ko-KR" b="1" dirty="0"/>
              </a:p>
            </p:txBody>
          </p:sp>
        </mc:Choice>
        <mc:Fallback xmlns="">
          <p:sp>
            <p:nvSpPr>
              <p:cNvPr id="440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77082" y="1000764"/>
                <a:ext cx="10938617" cy="2753915"/>
              </a:xfrm>
              <a:blipFill rotWithShape="0">
                <a:blip r:embed="rId3"/>
                <a:stretch>
                  <a:fillRect l="-1003" t="-22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4783E-2A0F-47E6-A6DB-6ED6D9AB2B24}" type="slidenum">
              <a:rPr lang="ko-KR" altLang="en-US"/>
              <a:pPr/>
              <a:t>19</a:t>
            </a:fld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9286517" y="242587"/>
            <a:ext cx="1742362" cy="1937547"/>
            <a:chOff x="9325381" y="115748"/>
            <a:chExt cx="1742362" cy="1937547"/>
          </a:xfrm>
        </p:grpSpPr>
        <p:sp>
          <p:nvSpPr>
            <p:cNvPr id="3" name="삼각형 2"/>
            <p:cNvSpPr/>
            <p:nvPr/>
          </p:nvSpPr>
          <p:spPr bwMode="auto">
            <a:xfrm>
              <a:off x="10056763" y="758529"/>
              <a:ext cx="544507" cy="543874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</a:endParaRPr>
            </a:p>
          </p:txBody>
        </p:sp>
        <p:sp>
          <p:nvSpPr>
            <p:cNvPr id="61" name="삼각형 60"/>
            <p:cNvSpPr/>
            <p:nvPr/>
          </p:nvSpPr>
          <p:spPr bwMode="auto">
            <a:xfrm rot="16200000">
              <a:off x="9514034" y="759833"/>
              <a:ext cx="544507" cy="543874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4">
              <a:alphaModFix amt="35000"/>
            </a:blip>
            <a:srcRect l="42035" t="28205" r="33361" b="46279"/>
            <a:stretch/>
          </p:blipFill>
          <p:spPr>
            <a:xfrm>
              <a:off x="9325381" y="664336"/>
              <a:ext cx="1378325" cy="1385658"/>
            </a:xfrm>
            <a:prstGeom prst="rect">
              <a:avLst/>
            </a:prstGeom>
            <a:noFill/>
          </p:spPr>
        </p:pic>
        <p:cxnSp>
          <p:nvCxnSpPr>
            <p:cNvPr id="38" name="직선 화살표 연결선 37"/>
            <p:cNvCxnSpPr/>
            <p:nvPr/>
          </p:nvCxnSpPr>
          <p:spPr bwMode="auto">
            <a:xfrm>
              <a:off x="9325381" y="1845899"/>
              <a:ext cx="1378325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직사각형 38"/>
                <p:cNvSpPr/>
                <p:nvPr/>
              </p:nvSpPr>
              <p:spPr>
                <a:xfrm>
                  <a:off x="10601270" y="1591630"/>
                  <a:ext cx="46647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i="1"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39" name="직사각형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01270" y="1591630"/>
                  <a:ext cx="466473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직사각형 39"/>
                <p:cNvSpPr/>
                <p:nvPr/>
              </p:nvSpPr>
              <p:spPr>
                <a:xfrm>
                  <a:off x="9494907" y="115748"/>
                  <a:ext cx="47044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i="1">
                            <a:latin typeface="Cambria Math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40" name="직사각형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4907" y="115748"/>
                  <a:ext cx="470449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호 41"/>
            <p:cNvSpPr/>
            <p:nvPr/>
          </p:nvSpPr>
          <p:spPr bwMode="auto">
            <a:xfrm rot="20676351">
              <a:off x="9498209" y="491590"/>
              <a:ext cx="872972" cy="952023"/>
            </a:xfrm>
            <a:prstGeom prst="arc">
              <a:avLst>
                <a:gd name="adj1" fmla="val 11343936"/>
                <a:gd name="adj2" fmla="val 20789548"/>
              </a:avLst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stealth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  <p:sp>
          <p:nvSpPr>
            <p:cNvPr id="45" name="호 44"/>
            <p:cNvSpPr/>
            <p:nvPr/>
          </p:nvSpPr>
          <p:spPr bwMode="auto">
            <a:xfrm rot="1980190">
              <a:off x="9981478" y="591996"/>
              <a:ext cx="743377" cy="866969"/>
            </a:xfrm>
            <a:prstGeom prst="arc">
              <a:avLst>
                <a:gd name="adj1" fmla="val 11371343"/>
                <a:gd name="adj2" fmla="val 865587"/>
              </a:avLst>
            </a:prstGeom>
            <a:noFill/>
            <a:ln w="12700" cap="flat" cmpd="sng" algn="ctr">
              <a:solidFill>
                <a:srgbClr val="00B0F0"/>
              </a:solidFill>
              <a:prstDash val="solid"/>
              <a:round/>
              <a:headEnd type="stealth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  <p:cxnSp>
          <p:nvCxnSpPr>
            <p:cNvPr id="46" name="직선 화살표 연결선 45"/>
            <p:cNvCxnSpPr/>
            <p:nvPr/>
          </p:nvCxnSpPr>
          <p:spPr bwMode="auto">
            <a:xfrm flipH="1" flipV="1">
              <a:off x="9766623" y="588476"/>
              <a:ext cx="13816" cy="1461518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44" name="타원 43"/>
            <p:cNvSpPr/>
            <p:nvPr/>
          </p:nvSpPr>
          <p:spPr bwMode="auto">
            <a:xfrm>
              <a:off x="9980526" y="1227088"/>
              <a:ext cx="144000" cy="144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89277" y="3712897"/>
            <a:ext cx="2233547" cy="2844860"/>
            <a:chOff x="1082561" y="3733254"/>
            <a:chExt cx="2233547" cy="284486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4">
              <a:alphaModFix amt="35000"/>
            </a:blip>
            <a:srcRect l="40558" t="28205" r="27232" b="37710"/>
            <a:stretch/>
          </p:blipFill>
          <p:spPr>
            <a:xfrm>
              <a:off x="1203586" y="4227411"/>
              <a:ext cx="1804387" cy="1850967"/>
            </a:xfrm>
            <a:prstGeom prst="rect">
              <a:avLst/>
            </a:prstGeom>
            <a:noFill/>
          </p:spPr>
        </p:pic>
        <p:cxnSp>
          <p:nvCxnSpPr>
            <p:cNvPr id="10" name="직선 화살표 연결선 9"/>
            <p:cNvCxnSpPr/>
            <p:nvPr/>
          </p:nvCxnSpPr>
          <p:spPr bwMode="auto">
            <a:xfrm>
              <a:off x="1082561" y="5423297"/>
              <a:ext cx="1864005" cy="911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직사각형 10"/>
                <p:cNvSpPr/>
                <p:nvPr/>
              </p:nvSpPr>
              <p:spPr>
                <a:xfrm>
                  <a:off x="2807476" y="5128956"/>
                  <a:ext cx="46647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i="1"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11" name="직사각형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7476" y="5128956"/>
                  <a:ext cx="466473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직사각형 11"/>
                <p:cNvSpPr/>
                <p:nvPr/>
              </p:nvSpPr>
              <p:spPr>
                <a:xfrm>
                  <a:off x="1455839" y="3733254"/>
                  <a:ext cx="47044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i="1">
                            <a:latin typeface="Cambria Math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12" name="직사각형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5839" y="3733254"/>
                  <a:ext cx="470449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직선 화살표 연결선 17"/>
            <p:cNvCxnSpPr/>
            <p:nvPr/>
          </p:nvCxnSpPr>
          <p:spPr bwMode="auto">
            <a:xfrm flipH="1" flipV="1">
              <a:off x="1727555" y="4151552"/>
              <a:ext cx="9522" cy="183364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30" name="타원 29"/>
            <p:cNvSpPr/>
            <p:nvPr/>
          </p:nvSpPr>
          <p:spPr bwMode="auto">
            <a:xfrm>
              <a:off x="1655555" y="5334927"/>
              <a:ext cx="144000" cy="144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  <p:cxnSp>
          <p:nvCxnSpPr>
            <p:cNvPr id="4" name="직선 화살표 연결선 3"/>
            <p:cNvCxnSpPr>
              <a:stCxn id="16" idx="3"/>
              <a:endCxn id="30" idx="7"/>
            </p:cNvCxnSpPr>
            <p:nvPr/>
          </p:nvCxnSpPr>
          <p:spPr bwMode="auto">
            <a:xfrm flipH="1">
              <a:off x="1778467" y="4915215"/>
              <a:ext cx="181940" cy="44080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직사각형 66"/>
                <p:cNvSpPr/>
                <p:nvPr/>
              </p:nvSpPr>
              <p:spPr>
                <a:xfrm>
                  <a:off x="1278691" y="6116449"/>
                  <a:ext cx="203741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dirty="0">
                                <a:latin typeface="Cambria Math" charset="0"/>
                              </a:rPr>
                              <m:t>𝐓</m:t>
                            </m:r>
                          </m:e>
                          <m:sub>
                            <m:r>
                              <a:rPr lang="en-US" altLang="ko-KR" sz="2400" b="1" dirty="0">
                                <a:latin typeface="Cambria Math" charset="0"/>
                              </a:rPr>
                              <m:t>𝟏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i="1" dirty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altLang="ko-KR" sz="2400" i="1" dirty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2400" i="1" dirty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2400" i="1" dirty="0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i="1" dirty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altLang="ko-KR" sz="2400" i="1" dirty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2400" i="1" dirty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67" name="직사각형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691" y="6116449"/>
                  <a:ext cx="2037417" cy="46166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삼각형 63"/>
            <p:cNvSpPr/>
            <p:nvPr/>
          </p:nvSpPr>
          <p:spPr bwMode="auto">
            <a:xfrm>
              <a:off x="2036043" y="4318439"/>
              <a:ext cx="544507" cy="543874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</a:endParaRPr>
            </a:p>
          </p:txBody>
        </p:sp>
        <p:sp>
          <p:nvSpPr>
            <p:cNvPr id="16" name="타원 15"/>
            <p:cNvSpPr/>
            <p:nvPr/>
          </p:nvSpPr>
          <p:spPr bwMode="auto">
            <a:xfrm>
              <a:off x="1939319" y="4792303"/>
              <a:ext cx="144000" cy="144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3441889" y="3621231"/>
            <a:ext cx="2241650" cy="2888878"/>
            <a:chOff x="4028484" y="3683321"/>
            <a:chExt cx="2241650" cy="28888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직사각형 20"/>
                <p:cNvSpPr/>
                <p:nvPr/>
              </p:nvSpPr>
              <p:spPr>
                <a:xfrm>
                  <a:off x="5803661" y="5072099"/>
                  <a:ext cx="46647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i="1"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21" name="직사각형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3661" y="5072099"/>
                  <a:ext cx="466473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직선 화살표 연결선 19"/>
            <p:cNvCxnSpPr/>
            <p:nvPr/>
          </p:nvCxnSpPr>
          <p:spPr bwMode="auto">
            <a:xfrm>
              <a:off x="4028484" y="5427794"/>
              <a:ext cx="1864005" cy="911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8" name="직선 화살표 연결선 27"/>
            <p:cNvCxnSpPr/>
            <p:nvPr/>
          </p:nvCxnSpPr>
          <p:spPr bwMode="auto">
            <a:xfrm flipH="1" flipV="1">
              <a:off x="4673478" y="4156049"/>
              <a:ext cx="9522" cy="183364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4">
              <a:alphaModFix amt="35000"/>
            </a:blip>
            <a:srcRect l="40558" t="28205" r="27232" b="37710"/>
            <a:stretch/>
          </p:blipFill>
          <p:spPr>
            <a:xfrm>
              <a:off x="4149509" y="4231908"/>
              <a:ext cx="1804387" cy="1850967"/>
            </a:xfrm>
            <a:prstGeom prst="rect">
              <a:avLst/>
            </a:prstGeom>
            <a:noFill/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직사각형 21"/>
                <p:cNvSpPr/>
                <p:nvPr/>
              </p:nvSpPr>
              <p:spPr>
                <a:xfrm>
                  <a:off x="4401762" y="3683321"/>
                  <a:ext cx="47044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i="1">
                            <a:latin typeface="Cambria Math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22" name="직사각형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1762" y="3683321"/>
                  <a:ext cx="470449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직사각형 68"/>
                <p:cNvSpPr/>
                <p:nvPr/>
              </p:nvSpPr>
              <p:spPr>
                <a:xfrm>
                  <a:off x="4331927" y="6110534"/>
                  <a:ext cx="94230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dirty="0">
                            <a:latin typeface="Cambria Math" charset="0"/>
                          </a:rPr>
                          <m:t>𝐑</m:t>
                        </m:r>
                        <m:r>
                          <a:rPr lang="en-US" altLang="ko-KR" sz="2400" i="1" dirty="0">
                            <a:latin typeface="Cambria Math" charset="0"/>
                          </a:rPr>
                          <m:t>(</m:t>
                        </m:r>
                        <m:r>
                          <a:rPr lang="en-US" altLang="ko-KR" sz="2400" i="1" dirty="0">
                            <a:latin typeface="Cambria Math" charset="0"/>
                          </a:rPr>
                          <m:t>𝜃</m:t>
                        </m:r>
                        <m:r>
                          <a:rPr lang="en-US" altLang="ko-KR" sz="2400" i="1" dirty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altLang="ko-KR" sz="2400" dirty="0"/>
                </a:p>
              </p:txBody>
            </p:sp>
          </mc:Choice>
          <mc:Fallback xmlns="">
            <p:sp>
              <p:nvSpPr>
                <p:cNvPr id="69" name="직사각형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1927" y="6110534"/>
                  <a:ext cx="942309" cy="46166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973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호 71"/>
            <p:cNvSpPr/>
            <p:nvPr/>
          </p:nvSpPr>
          <p:spPr bwMode="auto">
            <a:xfrm rot="20676351">
              <a:off x="4121443" y="4611647"/>
              <a:ext cx="872972" cy="952023"/>
            </a:xfrm>
            <a:prstGeom prst="arc">
              <a:avLst>
                <a:gd name="adj1" fmla="val 11343936"/>
                <a:gd name="adj2" fmla="val 20789548"/>
              </a:avLst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stealth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  <p:sp>
          <p:nvSpPr>
            <p:cNvPr id="73" name="호 72"/>
            <p:cNvSpPr/>
            <p:nvPr/>
          </p:nvSpPr>
          <p:spPr bwMode="auto">
            <a:xfrm rot="1980190">
              <a:off x="4617249" y="4690645"/>
              <a:ext cx="743377" cy="866969"/>
            </a:xfrm>
            <a:prstGeom prst="arc">
              <a:avLst>
                <a:gd name="adj1" fmla="val 11371343"/>
                <a:gd name="adj2" fmla="val 865587"/>
              </a:avLst>
            </a:prstGeom>
            <a:noFill/>
            <a:ln w="12700" cap="flat" cmpd="sng" algn="ctr">
              <a:solidFill>
                <a:srgbClr val="00B0F0"/>
              </a:solidFill>
              <a:prstDash val="solid"/>
              <a:round/>
              <a:headEnd type="stealth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  <p:sp>
          <p:nvSpPr>
            <p:cNvPr id="74" name="삼각형 73"/>
            <p:cNvSpPr/>
            <p:nvPr/>
          </p:nvSpPr>
          <p:spPr bwMode="auto">
            <a:xfrm>
              <a:off x="4679997" y="4878586"/>
              <a:ext cx="544507" cy="543874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</a:endParaRPr>
            </a:p>
          </p:txBody>
        </p:sp>
        <p:sp>
          <p:nvSpPr>
            <p:cNvPr id="75" name="삼각형 74"/>
            <p:cNvSpPr/>
            <p:nvPr/>
          </p:nvSpPr>
          <p:spPr bwMode="auto">
            <a:xfrm rot="16200000">
              <a:off x="4129317" y="4879890"/>
              <a:ext cx="544507" cy="543874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</a:endParaRPr>
            </a:p>
          </p:txBody>
        </p:sp>
        <p:sp>
          <p:nvSpPr>
            <p:cNvPr id="76" name="타원 75"/>
            <p:cNvSpPr/>
            <p:nvPr/>
          </p:nvSpPr>
          <p:spPr bwMode="auto">
            <a:xfrm>
              <a:off x="4603760" y="5347145"/>
              <a:ext cx="144000" cy="144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6089809" y="3612832"/>
            <a:ext cx="2198190" cy="2870366"/>
            <a:chOff x="6969715" y="3717282"/>
            <a:chExt cx="2198190" cy="28703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직사각형 54"/>
                <p:cNvSpPr/>
                <p:nvPr/>
              </p:nvSpPr>
              <p:spPr>
                <a:xfrm>
                  <a:off x="8701432" y="5084248"/>
                  <a:ext cx="46647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i="1"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55" name="직사각형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1432" y="5084248"/>
                  <a:ext cx="466473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직선 화살표 연결선 55"/>
            <p:cNvCxnSpPr/>
            <p:nvPr/>
          </p:nvCxnSpPr>
          <p:spPr bwMode="auto">
            <a:xfrm>
              <a:off x="6969715" y="5461755"/>
              <a:ext cx="1864005" cy="911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57" name="직선 화살표 연결선 56"/>
            <p:cNvCxnSpPr/>
            <p:nvPr/>
          </p:nvCxnSpPr>
          <p:spPr bwMode="auto">
            <a:xfrm flipH="1" flipV="1">
              <a:off x="7614709" y="4190010"/>
              <a:ext cx="9522" cy="183364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4">
              <a:alphaModFix amt="35000"/>
            </a:blip>
            <a:srcRect l="40558" t="28205" r="27232" b="37710"/>
            <a:stretch/>
          </p:blipFill>
          <p:spPr>
            <a:xfrm>
              <a:off x="7090740" y="4265869"/>
              <a:ext cx="1804387" cy="1850967"/>
            </a:xfrm>
            <a:prstGeom prst="rect">
              <a:avLst/>
            </a:prstGeom>
            <a:noFill/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직사각형 58"/>
                <p:cNvSpPr/>
                <p:nvPr/>
              </p:nvSpPr>
              <p:spPr>
                <a:xfrm>
                  <a:off x="7342993" y="3717282"/>
                  <a:ext cx="47044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i="1">
                            <a:latin typeface="Cambria Math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59" name="직사각형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2993" y="3717282"/>
                  <a:ext cx="470449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직사각형 69"/>
                <p:cNvSpPr/>
                <p:nvPr/>
              </p:nvSpPr>
              <p:spPr>
                <a:xfrm>
                  <a:off x="7073359" y="6125983"/>
                  <a:ext cx="157998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dirty="0">
                                <a:latin typeface="Cambria Math" charset="0"/>
                              </a:rPr>
                              <m:t>𝐓</m:t>
                            </m:r>
                          </m:e>
                          <m:sub>
                            <m:r>
                              <a:rPr lang="en-US" altLang="ko-KR" sz="2400" b="1" dirty="0">
                                <a:latin typeface="Cambria Math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ko-KR" sz="2400" i="1" dirty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 dirty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i="1" dirty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 dirty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400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i="1" dirty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altLang="ko-KR" sz="2400" dirty="0"/>
                </a:p>
              </p:txBody>
            </p:sp>
          </mc:Choice>
          <mc:Fallback xmlns="">
            <p:sp>
              <p:nvSpPr>
                <p:cNvPr id="70" name="직사각형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3359" y="6125983"/>
                  <a:ext cx="1579984" cy="46166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973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직선 화살표 연결선 65"/>
            <p:cNvCxnSpPr>
              <a:stCxn id="68" idx="3"/>
              <a:endCxn id="63" idx="7"/>
            </p:cNvCxnSpPr>
            <p:nvPr/>
          </p:nvCxnSpPr>
          <p:spPr bwMode="auto">
            <a:xfrm flipH="1">
              <a:off x="7666213" y="4962998"/>
              <a:ext cx="179968" cy="445898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77" name="삼각형 76"/>
            <p:cNvSpPr/>
            <p:nvPr/>
          </p:nvSpPr>
          <p:spPr bwMode="auto">
            <a:xfrm rot="16200000">
              <a:off x="7073043" y="4912402"/>
              <a:ext cx="544507" cy="543874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</a:endParaRPr>
            </a:p>
          </p:txBody>
        </p:sp>
        <p:sp>
          <p:nvSpPr>
            <p:cNvPr id="78" name="삼각형 77"/>
            <p:cNvSpPr/>
            <p:nvPr/>
          </p:nvSpPr>
          <p:spPr bwMode="auto">
            <a:xfrm rot="16200000">
              <a:off x="7352903" y="4362733"/>
              <a:ext cx="544507" cy="543874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</a:endParaRPr>
            </a:p>
          </p:txBody>
        </p:sp>
        <p:sp>
          <p:nvSpPr>
            <p:cNvPr id="63" name="타원 62"/>
            <p:cNvSpPr/>
            <p:nvPr/>
          </p:nvSpPr>
          <p:spPr bwMode="auto">
            <a:xfrm>
              <a:off x="7543301" y="5387808"/>
              <a:ext cx="144000" cy="144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  <p:sp>
          <p:nvSpPr>
            <p:cNvPr id="68" name="타원 67"/>
            <p:cNvSpPr/>
            <p:nvPr/>
          </p:nvSpPr>
          <p:spPr bwMode="auto">
            <a:xfrm>
              <a:off x="7825093" y="4840086"/>
              <a:ext cx="144000" cy="144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927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B409DF-D606-D845-8B80-55E0EBF2E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Frame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B5DF866-EAEA-9244-9119-C69AF6293F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369" y="925976"/>
                <a:ext cx="11718093" cy="3482070"/>
              </a:xfrm>
            </p:spPr>
            <p:txBody>
              <a:bodyPr/>
              <a:lstStyle/>
              <a:p>
                <a:r>
                  <a:rPr kumimoji="1" lang="en-US" altLang="ko-KR" sz="2400" b="1" dirty="0"/>
                  <a:t>Frame</a:t>
                </a:r>
                <a:r>
                  <a:rPr kumimoji="1" lang="en-US" altLang="ko-KR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" altLang="ko-KR" sz="24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" altLang="ko-KR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" altLang="ko-KR" sz="24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" altLang="ko-KR" sz="24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" altLang="ko-KR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" altLang="ko-KR" sz="24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" altLang="ko-KR" sz="24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" altLang="ko-KR" sz="24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)=(</m:t>
                    </m:r>
                    <m:r>
                      <a:rPr lang="en-US" altLang="ko-KR" sz="2400" b="1" dirty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sz="2400" dirty="0"/>
                  <a:t>,</a:t>
                </a:r>
                <a:r>
                  <a:rPr kumimoji="1" lang="ko-KR" altLang="en-US" sz="2400" dirty="0"/>
                  <a:t> </a:t>
                </a:r>
                <a:endParaRPr kumimoji="1" lang="en-US" altLang="ko-KR" sz="2400" dirty="0"/>
              </a:p>
              <a:p>
                <a:pPr marL="0" indent="0">
                  <a:buNone/>
                </a:pPr>
                <a:r>
                  <a:rPr kumimoji="1" lang="ko-KR" altLang="en-US" sz="2400" dirty="0"/>
                  <a:t>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dirty="0" smtClean="0">
                            <a:latin typeface="Cambria Math" panose="02040503050406030204" pitchFamily="18" charset="0"/>
                          </a:rPr>
                          <m:t>𝐯</m:t>
                        </m:r>
                        <m: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  <m:t>=(</m:t>
                        </m:r>
                        <m:r>
                          <a:rPr lang="en" altLang="ko-KR" sz="24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" altLang="ko-KR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" altLang="ko-KR" sz="24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" altLang="ko-KR" sz="24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" altLang="ko-KR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" altLang="ko-KR" sz="24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" altLang="ko-KR" sz="24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" altLang="ko-KR" sz="24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sz="2400" dirty="0"/>
                  <a:t>:</a:t>
                </a:r>
                <a:r>
                  <a:rPr kumimoji="1" lang="ko-KR" altLang="en-US" sz="2400" dirty="0"/>
                  <a:t> </a:t>
                </a:r>
                <a:r>
                  <a:rPr kumimoji="1" lang="en-US" altLang="ko-KR" sz="2400" dirty="0"/>
                  <a:t>basis (axes) with origin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kumimoji="1" lang="en-US" altLang="ko-KR" sz="2400" dirty="0"/>
              </a:p>
              <a:p>
                <a:r>
                  <a:rPr lang="en-US" altLang="ko-KR" sz="2400" b="1" dirty="0"/>
                  <a:t>Point</a:t>
                </a:r>
                <a:r>
                  <a:rPr lang="en-US" altLang="ko-KR" sz="2400" dirty="0"/>
                  <a:t>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ko-KR" sz="2400" dirty="0"/>
                  <a:t>:</a:t>
                </a:r>
              </a:p>
              <a:p>
                <a:pPr marL="0" indent="0">
                  <a:buNone/>
                </a:pPr>
                <a:endParaRPr kumimoji="1" lang="en-US" altLang="ko-KR" sz="2400" dirty="0"/>
              </a:p>
              <a:p>
                <a:pPr marL="0" indent="0">
                  <a:buNone/>
                </a:pPr>
                <a:endParaRPr lang="en-US" altLang="ko-KR" sz="2400" dirty="0"/>
              </a:p>
              <a:p>
                <a:pPr marL="0" indent="0">
                  <a:buNone/>
                </a:pPr>
                <a:r>
                  <a:rPr kumimoji="1" lang="en-US" altLang="ko-KR" sz="2400" dirty="0"/>
                  <a:t>    where </a:t>
                </a:r>
                <a14:m>
                  <m:oMath xmlns:m="http://schemas.openxmlformats.org/officeDocument/2006/math">
                    <m:r>
                      <a:rPr kumimoji="1" lang="en-US" altLang="ko-KR" sz="2400" b="1" i="0" smtClean="0">
                        <a:latin typeface="Cambria Math" panose="02040503050406030204" pitchFamily="18" charset="0"/>
                      </a:rPr>
                      <m:t>𝐛</m:t>
                    </m:r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ko-KR" sz="2400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l-GR" altLang="ko-KR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ko-KR" sz="2400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l-GR" altLang="ko-KR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ko-KR" sz="2400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l-GR" altLang="ko-KR" sz="24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" altLang="ko-KR" sz="2400" dirty="0"/>
                  <a:t> is the coordinates</a:t>
                </a:r>
                <a:r>
                  <a:rPr lang="en" altLang="ko-KR" dirty="0"/>
                  <a:t> </a:t>
                </a:r>
              </a:p>
              <a:p>
                <a:pPr marL="0" indent="0">
                  <a:buNone/>
                </a:pPr>
                <a:r>
                  <a:rPr lang="en" altLang="ko-KR" sz="2400" dirty="0"/>
                  <a:t>    of </a:t>
                </a:r>
                <a14:m>
                  <m:oMath xmlns:m="http://schemas.openxmlformats.org/officeDocument/2006/math">
                    <m:r>
                      <a:rPr lang="en" altLang="ko-KR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" altLang="ko-KR" sz="2400" dirty="0"/>
                  <a:t> with respect to the frame </a:t>
                </a:r>
                <a14:m>
                  <m:oMath xmlns:m="http://schemas.openxmlformats.org/officeDocument/2006/math"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b="1" dirty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B5DF866-EAEA-9244-9119-C69AF6293F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369" y="925976"/>
                <a:ext cx="11718093" cy="3482070"/>
              </a:xfrm>
              <a:blipFill>
                <a:blip r:embed="rId3"/>
                <a:stretch>
                  <a:fillRect l="-758" t="-10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91DF62-6C2D-244C-89BE-F9E815D72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</a:t>
            </a:fld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D3A81F7-9152-2847-9FC3-161CFDA49C43}"/>
              </a:ext>
            </a:extLst>
          </p:cNvPr>
          <p:cNvGrpSpPr/>
          <p:nvPr/>
        </p:nvGrpSpPr>
        <p:grpSpPr>
          <a:xfrm>
            <a:off x="6971436" y="2175968"/>
            <a:ext cx="4913044" cy="4127500"/>
            <a:chOff x="6979914" y="2080868"/>
            <a:chExt cx="4913044" cy="41275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26C330E-7394-5840-8C3D-40B131DE8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9914" y="2080868"/>
              <a:ext cx="4178300" cy="4127500"/>
            </a:xfrm>
            <a:prstGeom prst="rect">
              <a:avLst/>
            </a:prstGeom>
          </p:spPr>
        </p:pic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9B240BAA-6001-174D-8CAB-E6B87B174F9B}"/>
                </a:ext>
              </a:extLst>
            </p:cNvPr>
            <p:cNvCxnSpPr/>
            <p:nvPr/>
          </p:nvCxnSpPr>
          <p:spPr bwMode="auto">
            <a:xfrm flipV="1">
              <a:off x="8441635" y="3429000"/>
              <a:ext cx="728869" cy="1262270"/>
            </a:xfrm>
            <a:prstGeom prst="straightConnector1">
              <a:avLst/>
            </a:prstGeom>
            <a:noFill/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DA6DAF4-A517-0B44-8706-F63C4B27A5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9804" b="5016"/>
            <a:stretch/>
          </p:blipFill>
          <p:spPr>
            <a:xfrm>
              <a:off x="9069064" y="2953567"/>
              <a:ext cx="2823894" cy="378585"/>
            </a:xfrm>
            <a:prstGeom prst="rect">
              <a:avLst/>
            </a:prstGeom>
          </p:spPr>
        </p:pic>
        <p:sp>
          <p:nvSpPr>
            <p:cNvPr id="13" name="Oval 9">
              <a:extLst>
                <a:ext uri="{FF2B5EF4-FFF2-40B4-BE49-F238E27FC236}">
                  <a16:creationId xmlns:a16="http://schemas.microsoft.com/office/drawing/2014/main" id="{17D5BA16-4A97-4B45-BBCD-A940567BBB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2624" y="3332152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235B9D6B-F9B4-C348-92E1-088C814A1544}"/>
                    </a:ext>
                  </a:extLst>
                </p:cNvPr>
                <p:cNvSpPr/>
                <p:nvPr/>
              </p:nvSpPr>
              <p:spPr>
                <a:xfrm>
                  <a:off x="8314460" y="4691270"/>
                  <a:ext cx="49160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" altLang="ko-K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" altLang="ko-KR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" altLang="ko-KR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" altLang="ko-KR" dirty="0"/>
                    <a:t> 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235B9D6B-F9B4-C348-92E1-088C814A15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4460" y="4691270"/>
                  <a:ext cx="49160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41AC477-1650-684E-B4D2-C8F7AD7714BB}"/>
              </a:ext>
            </a:extLst>
          </p:cNvPr>
          <p:cNvSpPr txBox="1"/>
          <p:nvPr/>
        </p:nvSpPr>
        <p:spPr>
          <a:xfrm>
            <a:off x="8682344" y="5534027"/>
            <a:ext cx="2467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Figure from: Edward Angel, Interactive Computer Graphics: A Top-down Approach with WebGL,</a:t>
            </a:r>
          </a:p>
          <a:p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7</a:t>
            </a:r>
            <a:r>
              <a:rPr kumimoji="1" lang="en-US" altLang="ko-KR" sz="1100" baseline="30000" dirty="0">
                <a:solidFill>
                  <a:schemeClr val="bg1">
                    <a:lumMod val="50000"/>
                  </a:schemeClr>
                </a:solidFill>
              </a:rPr>
              <a:t>th</a:t>
            </a:r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 edition, Pearson, 2014.</a:t>
            </a:r>
            <a:endParaRPr kumimoji="1"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ABF091-2E92-A38D-07CA-2DA4B85FA6DF}"/>
                  </a:ext>
                </a:extLst>
              </p:cNvPr>
              <p:cNvSpPr txBox="1"/>
              <p:nvPr/>
            </p:nvSpPr>
            <p:spPr>
              <a:xfrm>
                <a:off x="783710" y="2460774"/>
                <a:ext cx="54572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𝑃</m:t>
                      </m:r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𝑜</m:t>
                          </m:r>
                        </m:sub>
                      </m:sSub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ahom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ahom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ahom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𝑜</m:t>
                          </m:r>
                        </m:sub>
                      </m:sSub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ahoma" panose="020B0604030504040204" pitchFamily="34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pPr>
                        <m:e>
                          <m:r>
                            <a:rPr kumimoji="1" lang="en-US" altLang="ko-KR" sz="2400" b="1" i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𝐛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ko-KR" sz="2400" b="1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ahoma" panose="020B0604030504040204" pitchFamily="34" charset="0"/>
                        </a:rPr>
                        <m:t>𝐯</m:t>
                      </m:r>
                    </m:oMath>
                  </m:oMathPara>
                </a14:m>
                <a:endParaRPr kumimoji="1"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ABF091-2E92-A38D-07CA-2DA4B85FA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710" y="2460774"/>
                <a:ext cx="5457200" cy="369332"/>
              </a:xfrm>
              <a:prstGeom prst="rect">
                <a:avLst/>
              </a:prstGeom>
              <a:blipFill>
                <a:blip r:embed="rId7"/>
                <a:stretch>
                  <a:fillRect l="-464" r="-232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812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89C5C4-1A2D-D444-8409-C37EABC92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Change of Frames (1/2)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FBB5559-933F-AA45-8637-45947CB284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R" sz="2400" dirty="0"/>
                  <a:t>Two frames:</a:t>
                </a:r>
              </a:p>
              <a:p>
                <a:r>
                  <a:rPr kumimoji="1" lang="en-US" altLang="ko-KR" sz="2400" dirty="0"/>
                  <a:t>Represent the frame                     in terms of the first frame</a:t>
                </a:r>
              </a:p>
              <a:p>
                <a:endParaRPr lang="en-US" altLang="ko-KR" sz="2400" dirty="0"/>
              </a:p>
              <a:p>
                <a:endParaRPr kumimoji="1" lang="en-US" altLang="ko-KR" sz="2400" dirty="0"/>
              </a:p>
              <a:p>
                <a:endParaRPr lang="en-US" altLang="ko-KR" sz="2400" dirty="0"/>
              </a:p>
              <a:p>
                <a:endParaRPr kumimoji="1" lang="en-US" altLang="ko-KR" sz="2400" dirty="0"/>
              </a:p>
              <a:p>
                <a:endParaRPr lang="en-US" altLang="ko-KR" sz="2400" dirty="0"/>
              </a:p>
              <a:p>
                <a:endParaRPr kumimoji="1" lang="en-US" altLang="ko-KR" sz="2400" dirty="0"/>
              </a:p>
              <a:p>
                <a:endParaRPr lang="en-US" altLang="ko-KR" sz="2400" dirty="0"/>
              </a:p>
              <a:p>
                <a:pPr marL="0" indent="0">
                  <a:buNone/>
                </a:pPr>
                <a:endParaRPr lang="en-US" altLang="ko-KR" sz="2400" dirty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sz="2400" b="1" i="0" dirty="0" smtClean="0">
                        <a:latin typeface="Cambria Math" panose="02040503050406030204" pitchFamily="18" charset="0"/>
                      </a:rPr>
                      <m:t>𝐌</m:t>
                    </m:r>
                  </m:oMath>
                </a14:m>
                <a:r>
                  <a:rPr kumimoji="1" lang="en-US" altLang="ko-KR" sz="2400" dirty="0"/>
                  <a:t>: Matrix of change of frames</a:t>
                </a:r>
                <a:endParaRPr kumimoji="1" lang="ko-KR" altLang="en-US" sz="24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FBB5559-933F-AA45-8637-45947CB284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05" t="-9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07360B-F03D-AE40-8B67-676B0CA78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FB4C4A-3EE8-3A4C-BF37-364CEB2336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423"/>
          <a:stretch/>
        </p:blipFill>
        <p:spPr>
          <a:xfrm>
            <a:off x="2796052" y="1219695"/>
            <a:ext cx="3619500" cy="3222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23075C7-940C-734E-ABA4-F19DD746F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7602" y="2085581"/>
            <a:ext cx="3378200" cy="1701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7E920A0-D6EE-2E4A-9DBA-CF11B1646E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173" y="3861048"/>
            <a:ext cx="2451100" cy="1701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3142C4-0165-0F4A-9599-B5C51B8DDB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0682" y="3861048"/>
            <a:ext cx="2933700" cy="1714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F240692-82BA-BF45-846A-C8868186F0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792" t="15423" b="-1"/>
          <a:stretch/>
        </p:blipFill>
        <p:spPr>
          <a:xfrm>
            <a:off x="3823026" y="1653988"/>
            <a:ext cx="1636312" cy="3222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A8E0A9F-3580-9E4C-94AF-B1807AAE5D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8" t="15423" r="59585" b="-1"/>
          <a:stretch/>
        </p:blipFill>
        <p:spPr>
          <a:xfrm>
            <a:off x="9336360" y="1677563"/>
            <a:ext cx="1444083" cy="32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6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BE3238-9E8B-D565-0339-919FCFA49B0D}"/>
                  </a:ext>
                </a:extLst>
              </p:cNvPr>
              <p:cNvSpPr txBox="1"/>
              <p:nvPr/>
            </p:nvSpPr>
            <p:spPr>
              <a:xfrm>
                <a:off x="839416" y="1917352"/>
                <a:ext cx="4084195" cy="14609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1" i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ko-KR" sz="24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400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400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400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400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400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400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ko-KR" sz="24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400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400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400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400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400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400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1" i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ko-KR" sz="2400" b="1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𝐌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sz="2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ko-KR" sz="24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ko-KR" sz="24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sz="2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  <m:sup>
                          <m:r>
                            <a:rPr kumimoji="1" lang="en-US" altLang="ko-KR" sz="2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kumimoji="1" lang="en-US" altLang="ko-KR" sz="2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ko-KR" sz="24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ko-KR" sz="24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400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BE3238-9E8B-D565-0339-919FCFA49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1917352"/>
                <a:ext cx="4084195" cy="1460977"/>
              </a:xfrm>
              <a:prstGeom prst="rect">
                <a:avLst/>
              </a:prstGeom>
              <a:blipFill>
                <a:blip r:embed="rId3"/>
                <a:stretch>
                  <a:fillRect l="-1242" t="-2609" b="-78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0B29270F-1D39-4E4F-A626-5E789A890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Change of Frames (2/2)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23E96E-19BA-DE47-86E6-ED2F69787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E6619F-E18C-4E4B-A94E-C68F80BF866B}"/>
                  </a:ext>
                </a:extLst>
              </p:cNvPr>
              <p:cNvSpPr txBox="1"/>
              <p:nvPr/>
            </p:nvSpPr>
            <p:spPr>
              <a:xfrm>
                <a:off x="2009030" y="4106404"/>
                <a:ext cx="2265940" cy="11210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1" i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1" i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ko-KR" sz="2400" b="1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𝐌</m:t>
                      </m:r>
                    </m:oMath>
                  </m:oMathPara>
                </a14:m>
                <a:endParaRPr kumimoji="1" lang="en-US" altLang="ko-K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ko-KR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ko-KR" sz="2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R" sz="2400" b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𝐚</m:t>
                                  </m:r>
                                </m:e>
                                <m:sup>
                                  <m:r>
                                    <a:rPr kumimoji="1" lang="en-US" altLang="ko-KR" sz="2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ko-KR" sz="24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sz="2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kumimoji="1" lang="en-US" altLang="ko-KR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2400" b="1" i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ko-KR" sz="2400" b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</m:e>
                            <m:sup>
                              <m:r>
                                <a:rPr kumimoji="1" lang="en-US" altLang="ko-KR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kumimoji="1" lang="en-US" altLang="ko-KR" sz="2400" b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𝐌</m:t>
                          </m:r>
                          <m:r>
                            <a:rPr kumimoji="1" lang="en-US" altLang="ko-KR" sz="2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ko-KR" sz="2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kumimoji="1" lang="en-US" altLang="ko-K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1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kumimoji="1" lang="en-US" altLang="ko-KR" sz="24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sz="2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1" i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𝐌</m:t>
                          </m:r>
                        </m:e>
                        <m:sup>
                          <m:r>
                            <a:rPr kumimoji="1" lang="en-US" altLang="ko-KR" sz="2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kumimoji="1" lang="en-US" altLang="ko-KR" sz="2400" b="1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𝐛</m:t>
                      </m:r>
                    </m:oMath>
                  </m:oMathPara>
                </a14:m>
                <a:endParaRPr kumimoji="1" lang="en-US" altLang="ko-K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E6619F-E18C-4E4B-A94E-C68F80BF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030" y="4106404"/>
                <a:ext cx="2265940" cy="1121076"/>
              </a:xfrm>
              <a:prstGeom prst="rect">
                <a:avLst/>
              </a:prstGeom>
              <a:blipFill>
                <a:blip r:embed="rId4"/>
                <a:stretch>
                  <a:fillRect b="-33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AFF8C26-28F3-1743-80BA-85478C3495DF}"/>
                  </a:ext>
                </a:extLst>
              </p:cNvPr>
              <p:cNvSpPr/>
              <p:nvPr/>
            </p:nvSpPr>
            <p:spPr>
              <a:xfrm>
                <a:off x="1900181" y="5256031"/>
                <a:ext cx="5511317" cy="581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inversely, </a:t>
                </a:r>
                <a14:m>
                  <m:oMath xmlns:m="http://schemas.openxmlformats.org/officeDocument/2006/math">
                    <m:r>
                      <a:rPr kumimoji="1" lang="en-US" altLang="ko-KR" sz="2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kumimoji="1" lang="en-US" altLang="ko-KR" sz="24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kumimoji="1" lang="en-US" altLang="ko-KR" sz="2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𝐓𝐚</m:t>
                    </m:r>
                  </m:oMath>
                </a14:m>
                <a:r>
                  <a:rPr kumimoji="1"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, where </a:t>
                </a:r>
                <a14:m>
                  <m:oMath xmlns:m="http://schemas.openxmlformats.org/officeDocument/2006/math">
                    <m:r>
                      <a:rPr kumimoji="1" lang="en-US" altLang="ko-KR" sz="2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𝐓</m:t>
                    </m:r>
                    <m:r>
                      <a:rPr kumimoji="1" lang="en-US" altLang="ko-KR" sz="2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4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kumimoji="1" lang="en-US" altLang="ko-KR" sz="2400" b="1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ko-KR" sz="2400" b="1" i="1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1" lang="en-US" altLang="ko-KR" sz="2400" b="1" i="1" dirty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2400" b="1" dirty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𝐌</m:t>
                                </m:r>
                              </m:e>
                              <m:sup>
                                <m:r>
                                  <a:rPr kumimoji="1" lang="en-US" altLang="ko-KR" sz="2400" b="1" i="1" dirty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kumimoji="1" lang="en-US" altLang="ko-KR" sz="24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kumimoji="1" lang="en-US" altLang="ko-K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AFF8C26-28F3-1743-80BA-85478C3495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181" y="5256031"/>
                <a:ext cx="5511317" cy="581378"/>
              </a:xfrm>
              <a:prstGeom prst="rect">
                <a:avLst/>
              </a:prstGeom>
              <a:blipFill>
                <a:blip r:embed="rId5"/>
                <a:stretch>
                  <a:fillRect l="-1609" b="-170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9C900A48-5E62-A945-B80A-33109C7D245A}"/>
              </a:ext>
            </a:extLst>
          </p:cNvPr>
          <p:cNvSpPr/>
          <p:nvPr/>
        </p:nvSpPr>
        <p:spPr bwMode="auto">
          <a:xfrm>
            <a:off x="2207567" y="2457952"/>
            <a:ext cx="740305" cy="34073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7CB61A-8632-D740-BB06-0D9EDA3F8188}"/>
              </a:ext>
            </a:extLst>
          </p:cNvPr>
          <p:cNvSpPr/>
          <p:nvPr/>
        </p:nvSpPr>
        <p:spPr bwMode="auto">
          <a:xfrm>
            <a:off x="3846574" y="2457952"/>
            <a:ext cx="377218" cy="34073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2A913A-5C4D-8B49-AFC4-B4C7CAB9E653}"/>
              </a:ext>
            </a:extLst>
          </p:cNvPr>
          <p:cNvSpPr/>
          <p:nvPr/>
        </p:nvSpPr>
        <p:spPr bwMode="auto">
          <a:xfrm>
            <a:off x="2423592" y="4127064"/>
            <a:ext cx="377218" cy="31004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AF8256A-D8C1-0D40-ABFE-E4B106C16FCF}"/>
              </a:ext>
            </a:extLst>
          </p:cNvPr>
          <p:cNvSpPr/>
          <p:nvPr/>
        </p:nvSpPr>
        <p:spPr bwMode="auto">
          <a:xfrm>
            <a:off x="3143672" y="4106404"/>
            <a:ext cx="709564" cy="35272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굴림" charset="-127"/>
              <a:ea typeface="굴림" charset="-127"/>
            </a:endParaRPr>
          </a:p>
        </p:txBody>
      </p:sp>
      <p:cxnSp>
        <p:nvCxnSpPr>
          <p:cNvPr id="16" name="꺾인 연결선[E] 15">
            <a:extLst>
              <a:ext uri="{FF2B5EF4-FFF2-40B4-BE49-F238E27FC236}">
                <a16:creationId xmlns:a16="http://schemas.microsoft.com/office/drawing/2014/main" id="{8B46A04A-74B1-DC4C-AEDD-BAAAE28F973C}"/>
              </a:ext>
            </a:extLst>
          </p:cNvPr>
          <p:cNvCxnSpPr>
            <a:stCxn id="6" idx="2"/>
            <a:endCxn id="14" idx="0"/>
          </p:cNvCxnSpPr>
          <p:nvPr/>
        </p:nvCxnSpPr>
        <p:spPr bwMode="auto">
          <a:xfrm rot="16200000" flipH="1">
            <a:off x="2384229" y="2992178"/>
            <a:ext cx="1307717" cy="920734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D3380898-9468-2D4C-9F44-DC1E555B3F0D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 bwMode="auto">
          <a:xfrm rot="5400000">
            <a:off x="2659504" y="2751384"/>
            <a:ext cx="1328377" cy="1422982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1D300F9-9332-9D4A-BE42-8A490EEEC8F1}"/>
                  </a:ext>
                </a:extLst>
              </p:cNvPr>
              <p:cNvSpPr txBox="1"/>
              <p:nvPr/>
            </p:nvSpPr>
            <p:spPr>
              <a:xfrm>
                <a:off x="536810" y="950345"/>
                <a:ext cx="1088252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kumimoji="1" lang="en-US" altLang="ko-KR" sz="2400" b="1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𝐚</m:t>
                    </m:r>
                  </m:oMath>
                </a14:m>
                <a:r>
                  <a:rPr kumimoji="1"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kumimoji="1" lang="en-US" altLang="ko-KR" sz="2400" b="1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kumimoji="1"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be the coordinates of point </a:t>
                </a:r>
                <a14:m>
                  <m:oMath xmlns:m="http://schemas.openxmlformats.org/officeDocument/2006/math">
                    <m:r>
                      <a:rPr kumimoji="1" lang="en-US" altLang="ko-KR" sz="2400" b="1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kumimoji="1"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with respect to the frame </a:t>
                </a:r>
                <a14:m>
                  <m:oMath xmlns:m="http://schemas.openxmlformats.org/officeDocument/2006/math">
                    <m:r>
                      <a:rPr kumimoji="1" lang="en-US" altLang="ko-KR" sz="2400" b="1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𝐆</m:t>
                    </m:r>
                  </m:oMath>
                </a14:m>
                <a:r>
                  <a:rPr kumimoji="1"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4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R" sz="24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400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0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1" lang="en-US" altLang="ko-KR" sz="2400" b="0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ko-KR" sz="24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2400" b="0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1" lang="en-US" altLang="ko-KR" sz="2400" b="0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ko-KR" sz="24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2400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0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1" lang="en-US" altLang="ko-KR" sz="2400" b="0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ko-KR" sz="24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2400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0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kumimoji="1" lang="en-US" altLang="ko-KR" sz="2400" b="0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kumimoji="1" lang="en-US" altLang="ko-KR" sz="2400" b="1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𝐅</m:t>
                    </m:r>
                    <m:r>
                      <a:rPr kumimoji="1" lang="en-US" altLang="ko-KR" sz="24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kumimoji="1" lang="en-US" altLang="ko-KR" sz="24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ko-KR" sz="24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24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sz="24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ko-KR" sz="24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sz="24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sz="24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ko-KR" sz="24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ko-KR" sz="24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sz="24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kumimoji="1" lang="en-US" altLang="ko-KR" sz="24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ko-KR" sz="24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, respectively.</a:t>
                </a:r>
                <a:endParaRPr kumimoji="1"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1D300F9-9332-9D4A-BE42-8A490EEEC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10" y="950345"/>
                <a:ext cx="10882522" cy="830997"/>
              </a:xfrm>
              <a:prstGeom prst="rect">
                <a:avLst/>
              </a:prstGeom>
              <a:blipFill>
                <a:blip r:embed="rId6"/>
                <a:stretch>
                  <a:fillRect l="-932" t="-5970" b="-149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FBC2EF-855E-A044-868F-057917958C2B}"/>
                  </a:ext>
                </a:extLst>
              </p:cNvPr>
              <p:cNvSpPr txBox="1"/>
              <p:nvPr/>
            </p:nvSpPr>
            <p:spPr>
              <a:xfrm>
                <a:off x="4655840" y="4765815"/>
                <a:ext cx="61374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p>
                        <m:r>
                          <a:rPr kumimoji="1" lang="en-US" altLang="ko-KR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1" lang="en-US" altLang="ko-KR" sz="2400" dirty="0">
                    <a:solidFill>
                      <a:srgbClr val="0070C0"/>
                    </a:solidFill>
                  </a:rPr>
                  <a:t>: conversion matrix from frame </a:t>
                </a:r>
                <a:r>
                  <a:rPr kumimoji="1" lang="en-US" altLang="ko-KR" sz="2400" b="1" dirty="0">
                    <a:solidFill>
                      <a:srgbClr val="0070C0"/>
                    </a:solidFill>
                  </a:rPr>
                  <a:t>F</a:t>
                </a:r>
                <a:r>
                  <a:rPr kumimoji="1" lang="en-US" altLang="ko-KR" sz="2400" dirty="0">
                    <a:solidFill>
                      <a:srgbClr val="0070C0"/>
                    </a:solidFill>
                  </a:rPr>
                  <a:t> to </a:t>
                </a:r>
                <a:r>
                  <a:rPr kumimoji="1" lang="en-US" altLang="ko-KR" sz="2400" b="1" dirty="0">
                    <a:solidFill>
                      <a:srgbClr val="0070C0"/>
                    </a:solidFill>
                  </a:rPr>
                  <a:t>G</a:t>
                </a:r>
                <a:endParaRPr kumimoji="1" lang="ko-KR" alt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FBC2EF-855E-A044-868F-057917958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840" y="4765815"/>
                <a:ext cx="6137425" cy="461665"/>
              </a:xfrm>
              <a:prstGeom prst="rect">
                <a:avLst/>
              </a:prstGeom>
              <a:blipFill>
                <a:blip r:embed="rId7"/>
                <a:stretch>
                  <a:fillRect l="-206" t="-13514" b="-270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183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6" grpId="0" animBg="1"/>
      <p:bldP spid="12" grpId="0" animBg="1"/>
      <p:bldP spid="13" grpId="0" animBg="1"/>
      <p:bldP spid="14" grpId="0" animBg="1"/>
      <p:bldP spid="24" grpId="0"/>
      <p:bldP spid="2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7A982E-A966-8F40-B563-18590B969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Change of Frames in Practice (1/2)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113E0D2-C810-B048-87F4-962315AD90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370" y="925975"/>
                <a:ext cx="11013978" cy="570342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ko-KR" sz="2400" b="1" i="0" dirty="0" smtClean="0">
                        <a:latin typeface="Cambria Math" panose="02040503050406030204" pitchFamily="18" charset="0"/>
                      </a:rPr>
                      <m:t>𝐚</m:t>
                    </m:r>
                    <m:r>
                      <a:rPr kumimoji="1" lang="en-US" altLang="ko-KR" sz="24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kumimoji="1" lang="en-US" altLang="ko-KR" sz="2400" b="1" i="0" dirty="0" err="1" smtClean="0">
                        <a:latin typeface="Cambria Math" panose="02040503050406030204" pitchFamily="18" charset="0"/>
                      </a:rPr>
                      <m:t>𝐂𝐛</m:t>
                    </m:r>
                    <m:r>
                      <a:rPr kumimoji="1" lang="en-US" altLang="ko-KR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sz="2400" dirty="0"/>
                  <a:t>: </a:t>
                </a:r>
                <a14:m>
                  <m:oMath xmlns:m="http://schemas.openxmlformats.org/officeDocument/2006/math">
                    <m:r>
                      <a:rPr kumimoji="1" lang="en-US" altLang="ko-KR" sz="2400" b="1" i="0" dirty="0" smtClean="0">
                        <a:latin typeface="Cambria Math" panose="02040503050406030204" pitchFamily="18" charset="0"/>
                      </a:rPr>
                      <m:t>𝐚</m:t>
                    </m:r>
                  </m:oMath>
                </a14:m>
                <a:r>
                  <a:rPr kumimoji="1" lang="en-US" altLang="ko-KR" sz="2400" dirty="0"/>
                  <a:t> and </a:t>
                </a:r>
                <a14:m>
                  <m:oMath xmlns:m="http://schemas.openxmlformats.org/officeDocument/2006/math">
                    <m:r>
                      <a:rPr kumimoji="1" lang="en-US" altLang="ko-KR" sz="2400" b="1" i="0" dirty="0" smtClean="0"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kumimoji="1" lang="en-US" altLang="ko-KR" sz="2400" dirty="0"/>
                  <a:t> are two coordinates of </a:t>
                </a:r>
                <a:r>
                  <a:rPr lang="en-US" altLang="ko-KR" sz="2400" dirty="0"/>
                  <a:t>the same</a:t>
                </a:r>
                <a:r>
                  <a:rPr kumimoji="1" lang="en-US" altLang="ko-KR" sz="2400" dirty="0"/>
                  <a:t> point with respect to the two different frames </a:t>
                </a:r>
                <a:r>
                  <a:rPr kumimoji="1" lang="en-US" altLang="ko-KR" sz="2400" b="1" dirty="0"/>
                  <a:t>G</a:t>
                </a:r>
                <a:r>
                  <a:rPr kumimoji="1" lang="en-US" altLang="ko-KR" sz="2400" dirty="0"/>
                  <a:t> and </a:t>
                </a:r>
                <a:r>
                  <a:rPr kumimoji="1" lang="en-US" altLang="ko-KR" sz="2400" b="1" dirty="0"/>
                  <a:t>F</a:t>
                </a:r>
                <a:r>
                  <a:rPr kumimoji="1" lang="en-US" altLang="ko-KR" sz="2400" dirty="0"/>
                  <a:t>, respectively. </a:t>
                </a:r>
              </a:p>
              <a:p>
                <a:endParaRPr lang="en-US" altLang="ko-KR" sz="2400" dirty="0"/>
              </a:p>
              <a:p>
                <a:endParaRPr kumimoji="1" lang="en-US" altLang="ko-KR" sz="2400" dirty="0"/>
              </a:p>
              <a:p>
                <a:endParaRPr lang="en-US" altLang="ko-KR" sz="2400" dirty="0"/>
              </a:p>
              <a:p>
                <a:pPr marL="0" indent="0">
                  <a:buNone/>
                </a:pPr>
                <a:endParaRPr lang="en-US" altLang="ko-KR" sz="2400" dirty="0"/>
              </a:p>
              <a:p>
                <a:r>
                  <a:rPr lang="en-US" altLang="ko-KR" sz="2400" dirty="0"/>
                  <a:t>How to find </a:t>
                </a:r>
                <a14:m>
                  <m:oMath xmlns:m="http://schemas.openxmlformats.org/officeDocument/2006/math">
                    <m:r>
                      <a:rPr lang="en-US" altLang="ko-KR" sz="2400" b="1" i="0" dirty="0" smtClean="0">
                        <a:latin typeface="Cambria Math" panose="02040503050406030204" pitchFamily="18" charset="0"/>
                      </a:rPr>
                      <m:t>𝐂</m:t>
                    </m:r>
                    <m:r>
                      <a:rPr lang="en-US" altLang="ko-KR" sz="2400" b="1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400" dirty="0"/>
                  <a:t>?</a:t>
                </a:r>
              </a:p>
              <a:p>
                <a:r>
                  <a:rPr lang="en" altLang="ko-KR" sz="2400" dirty="0"/>
                  <a:t>Assume we are working in some frame </a:t>
                </a:r>
                <a:r>
                  <a:rPr lang="en" altLang="ko-KR" sz="2400" b="1" dirty="0"/>
                  <a:t>F</a:t>
                </a:r>
                <a:r>
                  <a:rPr lang="en" altLang="ko-KR" sz="2400" dirty="0"/>
                  <a:t> and we specify another frame </a:t>
                </a:r>
                <a:r>
                  <a:rPr lang="en" altLang="ko-KR" sz="2400" b="1" dirty="0"/>
                  <a:t>G</a:t>
                </a:r>
                <a:r>
                  <a:rPr lang="en" altLang="ko-KR" sz="2400" dirty="0"/>
                  <a:t> by its representation in the frame </a:t>
                </a:r>
                <a:r>
                  <a:rPr lang="en" altLang="ko-KR" sz="2400" b="1" dirty="0"/>
                  <a:t>F</a:t>
                </a:r>
                <a:r>
                  <a:rPr lang="en" altLang="ko-KR" sz="2400" dirty="0"/>
                  <a:t>, i.e., three orthogonal </a:t>
                </a:r>
                <a:r>
                  <a:rPr lang="en-US" altLang="ko-KR" sz="2400" dirty="0"/>
                  <a:t>(unit) </a:t>
                </a:r>
                <a:r>
                  <a:rPr lang="en" altLang="ko-KR" sz="2400" dirty="0"/>
                  <a:t>bases </a:t>
                </a:r>
                <a14:m>
                  <m:oMath xmlns:m="http://schemas.openxmlformats.org/officeDocument/2006/math">
                    <m:r>
                      <a:rPr lang="en" altLang="ko-KR" sz="24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" altLang="ko-KR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" altLang="ko-KR" sz="24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" altLang="ko-KR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" altLang="ko-KR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" altLang="ko-KR" sz="2400" dirty="0"/>
                  <a:t> for </a:t>
                </a:r>
                <a:r>
                  <a:rPr lang="en" altLang="ko-KR" sz="2400" b="1" dirty="0"/>
                  <a:t>G</a:t>
                </a:r>
                <a:r>
                  <a:rPr lang="en" altLang="ko-KR" sz="2400" dirty="0"/>
                  <a:t> with respect to </a:t>
                </a:r>
                <a:r>
                  <a:rPr lang="en" altLang="ko-KR" sz="2400" b="1" dirty="0"/>
                  <a:t>F</a:t>
                </a:r>
                <a:r>
                  <a:rPr lang="en" altLang="ko-KR" sz="2400" dirty="0"/>
                  <a:t>. </a:t>
                </a:r>
              </a:p>
              <a:p>
                <a:r>
                  <a:rPr lang="en" altLang="ko-KR" sz="2400" dirty="0"/>
                  <a:t>Also, we have an origin point </a:t>
                </a:r>
                <a:r>
                  <a:rPr lang="en" altLang="ko-KR" sz="2400" b="1" dirty="0"/>
                  <a:t>p</a:t>
                </a:r>
                <a:r>
                  <a:rPr lang="en" altLang="ko-KR" sz="2400" dirty="0"/>
                  <a:t> of </a:t>
                </a:r>
                <a:r>
                  <a:rPr lang="en" altLang="ko-KR" sz="2400" b="1" dirty="0"/>
                  <a:t>G</a:t>
                </a:r>
                <a:r>
                  <a:rPr lang="en" altLang="ko-KR" sz="2400" dirty="0"/>
                  <a:t> with respect to the frame </a:t>
                </a:r>
                <a:r>
                  <a:rPr lang="en" altLang="ko-KR" sz="2400" b="1" dirty="0"/>
                  <a:t>F</a:t>
                </a:r>
                <a:r>
                  <a:rPr lang="en" altLang="ko-KR" sz="2400" dirty="0"/>
                  <a:t>. </a:t>
                </a:r>
              </a:p>
              <a:p>
                <a:r>
                  <a:rPr lang="en" altLang="ko-KR" sz="2400" dirty="0"/>
                  <a:t>Let’s consider the inverse matrix </a:t>
                </a:r>
                <a14:m>
                  <m:oMath xmlns:m="http://schemas.openxmlformats.org/officeDocument/2006/math">
                    <m:r>
                      <a:rPr lang="en" altLang="ko-KR" sz="2400" b="1" i="0" dirty="0" smtClean="0">
                        <a:latin typeface="Cambria Math" panose="02040503050406030204" pitchFamily="18" charset="0"/>
                      </a:rPr>
                      <m:t>𝐓</m:t>
                    </m:r>
                    <m:r>
                      <a:rPr lang="en" altLang="ko-KR" sz="2400" i="1" dirty="0" smtClean="0"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en" altLang="ko-KR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" altLang="ko-KR" sz="2400" b="1" i="0" dirty="0" smtClean="0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p>
                        <m:r>
                          <a:rPr lang="en" altLang="ko-KR" sz="240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" altLang="ko-KR" sz="2400" dirty="0"/>
                  <a:t> . It converts any coordinates in </a:t>
                </a:r>
                <a:r>
                  <a:rPr lang="en" altLang="ko-KR" sz="2400" b="1" dirty="0"/>
                  <a:t>G</a:t>
                </a:r>
                <a:r>
                  <a:rPr lang="en" altLang="ko-KR" sz="2400" dirty="0"/>
                  <a:t> to the coordinates in </a:t>
                </a:r>
                <a:r>
                  <a:rPr lang="en" altLang="ko-KR" sz="2400" b="1" dirty="0"/>
                  <a:t>F</a:t>
                </a:r>
                <a:r>
                  <a:rPr lang="en" altLang="ko-KR" sz="2400" dirty="0"/>
                  <a:t>.  (That is, </a:t>
                </a:r>
                <a14:m>
                  <m:oMath xmlns:m="http://schemas.openxmlformats.org/officeDocument/2006/math">
                    <m:r>
                      <a:rPr lang="en" altLang="ko-KR" sz="2400" b="1" i="0" dirty="0" smtClean="0"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altLang="ko-KR" sz="2400" b="1" i="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1" dirty="0" err="1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p>
                        <m:r>
                          <a:rPr lang="en-US" altLang="ko-KR" sz="2400" b="1" i="0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1" i="0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ko-KR" sz="2400" b="1" i="0" dirty="0" smtClean="0"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altLang="ko-KR" sz="2400" b="1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1" i="0" dirty="0" smtClean="0">
                        <a:latin typeface="Cambria Math" panose="02040503050406030204" pitchFamily="18" charset="0"/>
                      </a:rPr>
                      <m:t>𝐓𝐚</m:t>
                    </m:r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" altLang="ko-KR" sz="2400" dirty="0"/>
                  <a:t>.)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113E0D2-C810-B048-87F4-962315AD90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370" y="925975"/>
                <a:ext cx="11013978" cy="5703425"/>
              </a:xfrm>
              <a:blipFill>
                <a:blip r:embed="rId3"/>
                <a:stretch>
                  <a:fillRect l="-806" t="-667" r="-11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6579F7-26A7-C54B-827F-423057C05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F762C4-84E5-A646-B6F9-30048D13C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74" y="1820956"/>
            <a:ext cx="4276670" cy="1670389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7DF2DFA3-AC60-DA48-9E41-30584F72526A}"/>
              </a:ext>
            </a:extLst>
          </p:cNvPr>
          <p:cNvGrpSpPr/>
          <p:nvPr/>
        </p:nvGrpSpPr>
        <p:grpSpPr>
          <a:xfrm>
            <a:off x="9622927" y="1571371"/>
            <a:ext cx="2375102" cy="2206316"/>
            <a:chOff x="8292326" y="3344863"/>
            <a:chExt cx="2375102" cy="220631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0225475-DE2B-2946-8679-D7F183FDDB7F}"/>
                </a:ext>
              </a:extLst>
            </p:cNvPr>
            <p:cNvGrpSpPr/>
            <p:nvPr/>
          </p:nvGrpSpPr>
          <p:grpSpPr>
            <a:xfrm>
              <a:off x="8292326" y="3344863"/>
              <a:ext cx="2375102" cy="2206316"/>
              <a:chOff x="8915981" y="1168872"/>
              <a:chExt cx="2375102" cy="2206316"/>
            </a:xfrm>
          </p:grpSpPr>
          <p:sp>
            <p:nvSpPr>
              <p:cNvPr id="10" name="Line 6">
                <a:extLst>
                  <a:ext uri="{FF2B5EF4-FFF2-40B4-BE49-F238E27FC236}">
                    <a16:creationId xmlns:a16="http://schemas.microsoft.com/office/drawing/2014/main" id="{D9C9C109-5AB4-AE4D-8453-1D99962B6F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9800000" flipV="1">
                <a:off x="9790541" y="2186101"/>
                <a:ext cx="47714" cy="385725"/>
              </a:xfrm>
              <a:prstGeom prst="line">
                <a:avLst/>
              </a:prstGeom>
              <a:noFill/>
              <a:ln w="57150">
                <a:solidFill>
                  <a:srgbClr val="7030A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 sz="2400"/>
              </a:p>
            </p:txBody>
          </p:sp>
          <p:sp>
            <p:nvSpPr>
              <p:cNvPr id="11" name="Line 6">
                <a:extLst>
                  <a:ext uri="{FF2B5EF4-FFF2-40B4-BE49-F238E27FC236}">
                    <a16:creationId xmlns:a16="http://schemas.microsoft.com/office/drawing/2014/main" id="{5EC9588B-D752-4245-BD1F-0D8AAC49A8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9800000">
                <a:off x="9870907" y="2471448"/>
                <a:ext cx="445992" cy="20373"/>
              </a:xfrm>
              <a:prstGeom prst="line">
                <a:avLst/>
              </a:prstGeom>
              <a:noFill/>
              <a:ln w="57150">
                <a:solidFill>
                  <a:srgbClr val="7030A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 sz="2400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92C8724-3256-0846-A237-033D4C6427D6}"/>
                  </a:ext>
                </a:extLst>
              </p:cNvPr>
              <p:cNvGrpSpPr/>
              <p:nvPr/>
            </p:nvGrpSpPr>
            <p:grpSpPr>
              <a:xfrm>
                <a:off x="8915981" y="1168872"/>
                <a:ext cx="2375102" cy="2206316"/>
                <a:chOff x="8915981" y="1168872"/>
                <a:chExt cx="2375102" cy="2206316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A128BB07-E6D4-3F4B-B68A-1F5A672327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alphaModFix amt="35000"/>
                </a:blip>
                <a:srcRect l="23100" t="16900" r="17448" b="31532"/>
                <a:stretch/>
              </p:blipFill>
              <p:spPr>
                <a:xfrm>
                  <a:off x="9093924" y="1168872"/>
                  <a:ext cx="2197159" cy="1907681"/>
                </a:xfrm>
                <a:prstGeom prst="rect">
                  <a:avLst/>
                </a:prstGeom>
              </p:spPr>
            </p:pic>
            <p:sp>
              <p:nvSpPr>
                <p:cNvPr id="14" name="Line 5">
                  <a:extLst>
                    <a:ext uri="{FF2B5EF4-FFF2-40B4-BE49-F238E27FC236}">
                      <a16:creationId xmlns:a16="http://schemas.microsoft.com/office/drawing/2014/main" id="{E845E9B8-42D0-6041-BDC9-436DB6FD18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9334984" y="1388379"/>
                  <a:ext cx="322" cy="1986809"/>
                </a:xfrm>
                <a:prstGeom prst="line">
                  <a:avLst/>
                </a:prstGeom>
                <a:noFill/>
                <a:ln w="19050">
                  <a:solidFill>
                    <a:srgbClr val="0070C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2400"/>
                </a:p>
              </p:txBody>
            </p:sp>
            <p:sp>
              <p:nvSpPr>
                <p:cNvPr id="15" name="Line 6">
                  <a:extLst>
                    <a:ext uri="{FF2B5EF4-FFF2-40B4-BE49-F238E27FC236}">
                      <a16:creationId xmlns:a16="http://schemas.microsoft.com/office/drawing/2014/main" id="{A444B8C9-037B-D041-823F-02D594A0B9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915981" y="2935387"/>
                  <a:ext cx="2159450" cy="3151"/>
                </a:xfrm>
                <a:prstGeom prst="line">
                  <a:avLst/>
                </a:prstGeom>
                <a:noFill/>
                <a:ln w="19050">
                  <a:solidFill>
                    <a:srgbClr val="0070C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2400"/>
                </a:p>
              </p:txBody>
            </p:sp>
            <p:sp>
              <p:nvSpPr>
                <p:cNvPr id="16" name="Line 5">
                  <a:extLst>
                    <a:ext uri="{FF2B5EF4-FFF2-40B4-BE49-F238E27FC236}">
                      <a16:creationId xmlns:a16="http://schemas.microsoft.com/office/drawing/2014/main" id="{D1441590-5181-4042-8FD6-A6ADB70E1BD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9800000" flipV="1">
                  <a:off x="9629360" y="1485581"/>
                  <a:ext cx="120742" cy="1236165"/>
                </a:xfrm>
                <a:prstGeom prst="line">
                  <a:avLst/>
                </a:prstGeom>
                <a:noFill/>
                <a:ln w="19050">
                  <a:solidFill>
                    <a:srgbClr val="7030A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2400"/>
                </a:p>
              </p:txBody>
            </p:sp>
            <p:sp>
              <p:nvSpPr>
                <p:cNvPr id="17" name="Line 6">
                  <a:extLst>
                    <a:ext uri="{FF2B5EF4-FFF2-40B4-BE49-F238E27FC236}">
                      <a16:creationId xmlns:a16="http://schemas.microsoft.com/office/drawing/2014/main" id="{2041CCF8-B412-E942-87F2-40196ED5E4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9800000">
                  <a:off x="9707193" y="2351733"/>
                  <a:ext cx="1185165" cy="64985"/>
                </a:xfrm>
                <a:prstGeom prst="line">
                  <a:avLst/>
                </a:prstGeom>
                <a:noFill/>
                <a:ln w="19050">
                  <a:solidFill>
                    <a:srgbClr val="7030A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24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직사각형 17">
                      <a:extLst>
                        <a:ext uri="{FF2B5EF4-FFF2-40B4-BE49-F238E27FC236}">
                          <a16:creationId xmlns:a16="http://schemas.microsoft.com/office/drawing/2014/main" id="{4E6DE1E2-4034-0644-A4C4-5C239992F9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54994" y="1775587"/>
                      <a:ext cx="422423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0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𝐆</m:t>
                            </m:r>
                          </m:oMath>
                        </m:oMathPara>
                      </a14:m>
                      <a:endParaRPr lang="ko-KR" altLang="en-US" b="1" dirty="0">
                        <a:solidFill>
                          <a:srgbClr val="7030A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직사각형 17">
                      <a:extLst>
                        <a:ext uri="{FF2B5EF4-FFF2-40B4-BE49-F238E27FC236}">
                          <a16:creationId xmlns:a16="http://schemas.microsoft.com/office/drawing/2014/main" id="{4E6DE1E2-4034-0644-A4C4-5C239992F9B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654994" y="1775587"/>
                      <a:ext cx="422423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3EFFF6FE-A718-A542-A09D-915E99050799}"/>
                    </a:ext>
                  </a:extLst>
                </p:cNvPr>
                <p:cNvSpPr/>
                <p:nvPr/>
              </p:nvSpPr>
              <p:spPr>
                <a:xfrm>
                  <a:off x="10829213" y="2907740"/>
                  <a:ext cx="30649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b="1" dirty="0">
                      <a:solidFill>
                        <a:srgbClr val="0070C0"/>
                      </a:solidFill>
                    </a:rPr>
                    <a:t>F</a:t>
                  </a:r>
                  <a:endParaRPr lang="ko-KR" altLang="en-US" b="1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20" name="텍스트 상자 29">
                  <a:extLst>
                    <a:ext uri="{FF2B5EF4-FFF2-40B4-BE49-F238E27FC236}">
                      <a16:creationId xmlns:a16="http://schemas.microsoft.com/office/drawing/2014/main" id="{62677132-5853-6F4E-8464-8C0716F8B6C3}"/>
                    </a:ext>
                  </a:extLst>
                </p:cNvPr>
                <p:cNvSpPr txBox="1"/>
                <p:nvPr/>
              </p:nvSpPr>
              <p:spPr>
                <a:xfrm>
                  <a:off x="9820361" y="2645220"/>
                  <a:ext cx="1426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kumimoji="1" lang="en-US" altLang="ko-KR" b="1" dirty="0">
                      <a:solidFill>
                        <a:schemeClr val="tx1"/>
                      </a:solidFill>
                    </a:rPr>
                    <a:t>P</a:t>
                  </a:r>
                  <a:endParaRPr kumimoji="1" lang="ko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Oval 9">
                  <a:extLst>
                    <a:ext uri="{FF2B5EF4-FFF2-40B4-BE49-F238E27FC236}">
                      <a16:creationId xmlns:a16="http://schemas.microsoft.com/office/drawing/2014/main" id="{5FB6D3A6-0FAE-6E4A-80E5-0B40482670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40842" y="2516544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 sz="240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A9D0D03-4F00-F34B-BB59-22C14E06EB44}"/>
                    </a:ext>
                  </a:extLst>
                </p:cNvPr>
                <p:cNvSpPr txBox="1"/>
                <p:nvPr/>
              </p:nvSpPr>
              <p:spPr>
                <a:xfrm>
                  <a:off x="9599298" y="4582515"/>
                  <a:ext cx="2308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oMath>
                    </m:oMathPara>
                  </a14:m>
                  <a:endParaRPr kumimoji="1" lang="ko-KR" altLang="en-US" b="1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A9D0D03-4F00-F34B-BB59-22C14E06EB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9298" y="4582515"/>
                  <a:ext cx="230832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5263" r="-526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304D52A-FCDC-0446-9FC1-DA6A288D8DDD}"/>
                    </a:ext>
                  </a:extLst>
                </p:cNvPr>
                <p:cNvSpPr txBox="1"/>
                <p:nvPr/>
              </p:nvSpPr>
              <p:spPr>
                <a:xfrm>
                  <a:off x="9146682" y="4163672"/>
                  <a:ext cx="21961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kumimoji="1" lang="ko-KR" altLang="en-US" b="1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304D52A-FCDC-0446-9FC1-DA6A288D8D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6682" y="4163672"/>
                  <a:ext cx="219612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5556" r="-555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7403BB73-C5F4-C349-A9EF-B15A81E4BB82}"/>
                  </a:ext>
                </a:extLst>
              </p:cNvPr>
              <p:cNvSpPr/>
              <p:nvPr/>
            </p:nvSpPr>
            <p:spPr>
              <a:xfrm>
                <a:off x="4971314" y="1753786"/>
                <a:ext cx="45750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400" dirty="0"/>
                  <a:t>: conversion matrix from </a:t>
                </a:r>
                <a14:m>
                  <m:oMath xmlns:m="http://schemas.openxmlformats.org/officeDocument/2006/math">
                    <m:r>
                      <a:rPr lang="en-US" altLang="ko-KR" sz="2400" b="1" dirty="0"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lang="en-US" altLang="ko-KR" sz="2400" dirty="0"/>
                  <a:t> to </a:t>
                </a:r>
                <a14:m>
                  <m:oMath xmlns:m="http://schemas.openxmlformats.org/officeDocument/2006/math">
                    <m:r>
                      <a:rPr lang="en-US" altLang="ko-KR" sz="2400" b="1" dirty="0">
                        <a:latin typeface="Cambria Math" panose="02040503050406030204" pitchFamily="18" charset="0"/>
                      </a:rPr>
                      <m:t>𝐚</m:t>
                    </m:r>
                  </m:oMath>
                </a14:m>
                <a:endParaRPr lang="en-US" altLang="ko-KR" sz="2400" b="1" dirty="0"/>
              </a:p>
            </p:txBody>
          </p:sp>
        </mc:Choice>
        <mc:Fallback xmlns="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7403BB73-C5F4-C349-A9EF-B15A81E4BB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314" y="1753786"/>
                <a:ext cx="4575099" cy="461665"/>
              </a:xfrm>
              <a:prstGeom prst="rect">
                <a:avLst/>
              </a:prstGeom>
              <a:blipFill>
                <a:blip r:embed="rId9"/>
                <a:stretch>
                  <a:fillRect l="-1657" t="-10811" b="-270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641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3216B-D081-514F-941F-0A1D5BF64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Change of Frames in Practice (2/2)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24F2C2-3484-694D-8B4E-B2AA15DC5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3C3A02-B2D1-B547-A95A-08E3E1F7C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17" y="925975"/>
            <a:ext cx="2250822" cy="15005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78D2622-7013-5A42-AAFC-BC4166424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905" y="925975"/>
            <a:ext cx="2250822" cy="15005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F4E3814-2D5A-4148-8191-96DACA43A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8896" y="925975"/>
            <a:ext cx="2250822" cy="15005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3A764C1-EE00-3B4E-836F-16CFBDB2EE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3887" y="925975"/>
            <a:ext cx="2250822" cy="15005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5E6A6E3-A0CC-E64E-822E-476A53A64C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117" y="2611718"/>
            <a:ext cx="5304989" cy="1653647"/>
          </a:xfrm>
          <a:prstGeom prst="rect">
            <a:avLst/>
          </a:prstGeom>
        </p:spPr>
      </p:pic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CF3035A3-7DD7-B44C-85C0-19EC518FE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6742" y="2704236"/>
            <a:ext cx="1418391" cy="1118547"/>
          </a:xfrm>
          <a:prstGeom prst="roundRect">
            <a:avLst>
              <a:gd name="adj" fmla="val 16667"/>
            </a:avLst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3600" tIns="46800" rIns="93600" bIns="46800" anchor="ctr"/>
          <a:lstStyle>
            <a:lvl1pPr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ko-KR" altLang="en-US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D3FAE88B-341E-A042-BF26-B281261157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3183" y="2704237"/>
            <a:ext cx="339213" cy="1118546"/>
          </a:xfrm>
          <a:prstGeom prst="roundRect">
            <a:avLst>
              <a:gd name="adj" fmla="val 16667"/>
            </a:avLst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3600" tIns="46800" rIns="93600" bIns="46800" anchor="ctr"/>
          <a:lstStyle>
            <a:lvl1pPr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2384EEC-E19C-E845-8D82-F475C4061961}"/>
              </a:ext>
            </a:extLst>
          </p:cNvPr>
          <p:cNvGrpSpPr/>
          <p:nvPr/>
        </p:nvGrpSpPr>
        <p:grpSpPr>
          <a:xfrm>
            <a:off x="8292326" y="3344863"/>
            <a:ext cx="2375102" cy="2206316"/>
            <a:chOff x="8292326" y="3344863"/>
            <a:chExt cx="2375102" cy="220631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7AC2F0E-B8F8-F840-A2A2-3EE801050459}"/>
                </a:ext>
              </a:extLst>
            </p:cNvPr>
            <p:cNvGrpSpPr/>
            <p:nvPr/>
          </p:nvGrpSpPr>
          <p:grpSpPr>
            <a:xfrm>
              <a:off x="8292326" y="3344863"/>
              <a:ext cx="2375102" cy="2206316"/>
              <a:chOff x="8915981" y="1168872"/>
              <a:chExt cx="2375102" cy="2206316"/>
            </a:xfrm>
          </p:grpSpPr>
          <p:sp>
            <p:nvSpPr>
              <p:cNvPr id="12" name="Line 6">
                <a:extLst>
                  <a:ext uri="{FF2B5EF4-FFF2-40B4-BE49-F238E27FC236}">
                    <a16:creationId xmlns:a16="http://schemas.microsoft.com/office/drawing/2014/main" id="{43FEBF33-F3EE-9E4D-844A-D35ADC2DF7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9800000" flipV="1">
                <a:off x="9790541" y="2186101"/>
                <a:ext cx="47714" cy="385725"/>
              </a:xfrm>
              <a:prstGeom prst="line">
                <a:avLst/>
              </a:prstGeom>
              <a:noFill/>
              <a:ln w="57150">
                <a:solidFill>
                  <a:srgbClr val="7030A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 sz="2400"/>
              </a:p>
            </p:txBody>
          </p:sp>
          <p:sp>
            <p:nvSpPr>
              <p:cNvPr id="13" name="Line 6">
                <a:extLst>
                  <a:ext uri="{FF2B5EF4-FFF2-40B4-BE49-F238E27FC236}">
                    <a16:creationId xmlns:a16="http://schemas.microsoft.com/office/drawing/2014/main" id="{28E616CC-E862-3048-B6C0-11F1376ADC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9800000">
                <a:off x="9870907" y="2471448"/>
                <a:ext cx="445992" cy="20373"/>
              </a:xfrm>
              <a:prstGeom prst="line">
                <a:avLst/>
              </a:prstGeom>
              <a:noFill/>
              <a:ln w="57150">
                <a:solidFill>
                  <a:srgbClr val="7030A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 sz="2400"/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55C31C60-7B9E-2E45-A519-5904DF841517}"/>
                  </a:ext>
                </a:extLst>
              </p:cNvPr>
              <p:cNvGrpSpPr/>
              <p:nvPr/>
            </p:nvGrpSpPr>
            <p:grpSpPr>
              <a:xfrm>
                <a:off x="8915981" y="1168872"/>
                <a:ext cx="2375102" cy="2206316"/>
                <a:chOff x="8915981" y="1168872"/>
                <a:chExt cx="2375102" cy="220631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60E35597-F87C-FB4E-89D5-ED480936C0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alphaModFix amt="35000"/>
                </a:blip>
                <a:srcRect l="23100" t="16900" r="17448" b="31532"/>
                <a:stretch/>
              </p:blipFill>
              <p:spPr>
                <a:xfrm>
                  <a:off x="9093924" y="1168872"/>
                  <a:ext cx="2197159" cy="1907681"/>
                </a:xfrm>
                <a:prstGeom prst="rect">
                  <a:avLst/>
                </a:prstGeom>
              </p:spPr>
            </p:pic>
            <p:sp>
              <p:nvSpPr>
                <p:cNvPr id="18" name="Line 5">
                  <a:extLst>
                    <a:ext uri="{FF2B5EF4-FFF2-40B4-BE49-F238E27FC236}">
                      <a16:creationId xmlns:a16="http://schemas.microsoft.com/office/drawing/2014/main" id="{4345D91F-D243-2448-B102-BCC6566326C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9334984" y="1388379"/>
                  <a:ext cx="322" cy="1986809"/>
                </a:xfrm>
                <a:prstGeom prst="line">
                  <a:avLst/>
                </a:prstGeom>
                <a:noFill/>
                <a:ln w="19050">
                  <a:solidFill>
                    <a:srgbClr val="0070C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2400"/>
                </a:p>
              </p:txBody>
            </p:sp>
            <p:sp>
              <p:nvSpPr>
                <p:cNvPr id="19" name="Line 6">
                  <a:extLst>
                    <a:ext uri="{FF2B5EF4-FFF2-40B4-BE49-F238E27FC236}">
                      <a16:creationId xmlns:a16="http://schemas.microsoft.com/office/drawing/2014/main" id="{2C7B8F42-EBD9-9847-B60A-D5E6A6E1C8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915981" y="2935387"/>
                  <a:ext cx="2159450" cy="3151"/>
                </a:xfrm>
                <a:prstGeom prst="line">
                  <a:avLst/>
                </a:prstGeom>
                <a:noFill/>
                <a:ln w="19050">
                  <a:solidFill>
                    <a:srgbClr val="0070C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2400"/>
                </a:p>
              </p:txBody>
            </p:sp>
            <p:sp>
              <p:nvSpPr>
                <p:cNvPr id="21" name="Line 5">
                  <a:extLst>
                    <a:ext uri="{FF2B5EF4-FFF2-40B4-BE49-F238E27FC236}">
                      <a16:creationId xmlns:a16="http://schemas.microsoft.com/office/drawing/2014/main" id="{93F293A1-F532-D042-8D6C-2635AAA5DD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9800000" flipV="1">
                  <a:off x="9629360" y="1485581"/>
                  <a:ext cx="120742" cy="1236165"/>
                </a:xfrm>
                <a:prstGeom prst="line">
                  <a:avLst/>
                </a:prstGeom>
                <a:noFill/>
                <a:ln w="19050">
                  <a:solidFill>
                    <a:srgbClr val="7030A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2400"/>
                </a:p>
              </p:txBody>
            </p:sp>
            <p:sp>
              <p:nvSpPr>
                <p:cNvPr id="22" name="Line 6">
                  <a:extLst>
                    <a:ext uri="{FF2B5EF4-FFF2-40B4-BE49-F238E27FC236}">
                      <a16:creationId xmlns:a16="http://schemas.microsoft.com/office/drawing/2014/main" id="{45246CBF-90A7-4244-BF6E-057968C1B5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9800000">
                  <a:off x="9707193" y="2351733"/>
                  <a:ext cx="1185165" cy="64985"/>
                </a:xfrm>
                <a:prstGeom prst="line">
                  <a:avLst/>
                </a:prstGeom>
                <a:noFill/>
                <a:ln w="19050">
                  <a:solidFill>
                    <a:srgbClr val="7030A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24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직사각형 22">
                      <a:extLst>
                        <a:ext uri="{FF2B5EF4-FFF2-40B4-BE49-F238E27FC236}">
                          <a16:creationId xmlns:a16="http://schemas.microsoft.com/office/drawing/2014/main" id="{F87431F0-D3CC-E244-BA25-9794B1C453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54994" y="1775587"/>
                      <a:ext cx="422423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0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𝐆</m:t>
                            </m:r>
                          </m:oMath>
                        </m:oMathPara>
                      </a14:m>
                      <a:endParaRPr lang="ko-KR" altLang="en-US" b="1" dirty="0">
                        <a:solidFill>
                          <a:srgbClr val="7030A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3" name="직사각형 22">
                      <a:extLst>
                        <a:ext uri="{FF2B5EF4-FFF2-40B4-BE49-F238E27FC236}">
                          <a16:creationId xmlns:a16="http://schemas.microsoft.com/office/drawing/2014/main" id="{F87431F0-D3CC-E244-BA25-9794B1C453A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654994" y="1775587"/>
                      <a:ext cx="422423" cy="36933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505F6626-7CE1-0646-AFB7-3695A5670953}"/>
                    </a:ext>
                  </a:extLst>
                </p:cNvPr>
                <p:cNvSpPr/>
                <p:nvPr/>
              </p:nvSpPr>
              <p:spPr>
                <a:xfrm>
                  <a:off x="10829213" y="2907740"/>
                  <a:ext cx="30649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b="1" dirty="0">
                      <a:solidFill>
                        <a:srgbClr val="0070C0"/>
                      </a:solidFill>
                    </a:rPr>
                    <a:t>F</a:t>
                  </a:r>
                  <a:endParaRPr lang="ko-KR" altLang="en-US" b="1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27" name="텍스트 상자 29">
                  <a:extLst>
                    <a:ext uri="{FF2B5EF4-FFF2-40B4-BE49-F238E27FC236}">
                      <a16:creationId xmlns:a16="http://schemas.microsoft.com/office/drawing/2014/main" id="{4393FC6D-1083-064D-BBE0-7ABD58F4CB86}"/>
                    </a:ext>
                  </a:extLst>
                </p:cNvPr>
                <p:cNvSpPr txBox="1"/>
                <p:nvPr/>
              </p:nvSpPr>
              <p:spPr>
                <a:xfrm>
                  <a:off x="9820361" y="2645220"/>
                  <a:ext cx="1426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kumimoji="1" lang="en-US" altLang="ko-KR" b="1" dirty="0">
                      <a:solidFill>
                        <a:schemeClr val="tx1"/>
                      </a:solidFill>
                    </a:rPr>
                    <a:t>P</a:t>
                  </a:r>
                  <a:endParaRPr kumimoji="1" lang="ko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Oval 9">
                  <a:extLst>
                    <a:ext uri="{FF2B5EF4-FFF2-40B4-BE49-F238E27FC236}">
                      <a16:creationId xmlns:a16="http://schemas.microsoft.com/office/drawing/2014/main" id="{801B9438-FFFD-F143-B1DA-A2761717EF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40842" y="2516544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 sz="240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2D12134-89CF-6D4F-BA94-672BA5EBE0EF}"/>
                    </a:ext>
                  </a:extLst>
                </p:cNvPr>
                <p:cNvSpPr txBox="1"/>
                <p:nvPr/>
              </p:nvSpPr>
              <p:spPr>
                <a:xfrm>
                  <a:off x="9599298" y="4582515"/>
                  <a:ext cx="2308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oMath>
                    </m:oMathPara>
                  </a14:m>
                  <a:endParaRPr kumimoji="1" lang="ko-KR" altLang="en-US" b="1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2D12134-89CF-6D4F-BA94-672BA5EBE0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9298" y="4582515"/>
                  <a:ext cx="230832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1111" r="-555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2A255A3-6BD5-3340-B7C0-9EDEF68EFCFD}"/>
                    </a:ext>
                  </a:extLst>
                </p:cNvPr>
                <p:cNvSpPr txBox="1"/>
                <p:nvPr/>
              </p:nvSpPr>
              <p:spPr>
                <a:xfrm>
                  <a:off x="9146682" y="4163672"/>
                  <a:ext cx="21961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kumimoji="1" lang="ko-KR" altLang="en-US" b="1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2A255A3-6BD5-3340-B7C0-9EDEF68EFC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6682" y="4163672"/>
                  <a:ext cx="219612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A18EFD0-EFC6-7697-3578-54AAF8AB6422}"/>
                  </a:ext>
                </a:extLst>
              </p:cNvPr>
              <p:cNvSpPr txBox="1"/>
              <p:nvPr/>
            </p:nvSpPr>
            <p:spPr>
              <a:xfrm>
                <a:off x="561142" y="4175326"/>
                <a:ext cx="5453159" cy="2154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sz="2000" b="1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𝐓</m:t>
                    </m:r>
                    <m:r>
                      <a:rPr kumimoji="1" lang="en-US" altLang="ko-KR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2000" b="1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𝐇𝐊</m:t>
                    </m:r>
                    <m:r>
                      <a:rPr kumimoji="1" lang="en-US" altLang="ko-KR" sz="2000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1" lang="en-US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where 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ko-KR" sz="2000" b="1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𝐇</m:t>
                    </m:r>
                  </m:oMath>
                </a14:m>
                <a:r>
                  <a:rPr kumimoji="1" lang="en-US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translation matrix with </a:t>
                </a:r>
                <a14:m>
                  <m:oMath xmlns:m="http://schemas.openxmlformats.org/officeDocument/2006/math">
                    <m:r>
                      <a:rPr kumimoji="1" lang="en-US" altLang="ko-KR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ko-KR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ko-KR" sz="2000" b="1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𝐊</m:t>
                    </m:r>
                  </m:oMath>
                </a14:m>
                <a:r>
                  <a:rPr kumimoji="1" lang="en-US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rotation matrix </a:t>
                </a:r>
              </a:p>
              <a:p>
                <a:endParaRPr kumimoji="1"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r>
                  <a:rPr kumimoji="1" lang="en-US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Then, </a:t>
                </a:r>
                <a14:m>
                  <m:oMath xmlns:m="http://schemas.openxmlformats.org/officeDocument/2006/math">
                    <m:r>
                      <a:rPr kumimoji="1" lang="en-US" altLang="ko-KR" sz="2000" b="1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𝐂</m:t>
                    </m:r>
                    <m:r>
                      <a:rPr kumimoji="1" lang="en-US" altLang="ko-KR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= </m:t>
                    </m:r>
                    <m:sSup>
                      <m:sSupPr>
                        <m:ctrlPr>
                          <a:rPr kumimoji="1" lang="en-US" altLang="ko-KR" sz="2000" b="1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kumimoji="1" lang="en-US" altLang="ko-KR" sz="2000" b="1" i="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𝐓</m:t>
                        </m:r>
                      </m:e>
                      <m:sup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−1</m:t>
                        </m:r>
                      </m:sup>
                    </m:sSup>
                    <m:r>
                      <a:rPr kumimoji="1" lang="en-US" altLang="ko-KR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= </m:t>
                    </m:r>
                    <m:sSup>
                      <m:sSupPr>
                        <m:ctrlPr>
                          <a:rPr kumimoji="1" lang="en-US" altLang="ko-KR" sz="2000" b="1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ko-KR" sz="2000" b="1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0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𝐇𝐊</m:t>
                            </m:r>
                          </m:e>
                        </m:d>
                      </m:e>
                      <m:sup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−1</m:t>
                        </m:r>
                      </m:sup>
                    </m:sSup>
                    <m:r>
                      <a:rPr kumimoji="1" lang="en-US" altLang="ko-KR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= </m:t>
                    </m:r>
                    <m:sSup>
                      <m:sSupPr>
                        <m:ctrlPr>
                          <a:rPr kumimoji="1" lang="en-US" altLang="ko-KR" sz="2000" b="1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kumimoji="1" lang="en-US" altLang="ko-KR" sz="2000" b="1" i="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𝐊</m:t>
                        </m:r>
                      </m:e>
                      <m:sup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kumimoji="1" lang="en-US" altLang="ko-KR" sz="2000" b="1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kumimoji="1" lang="en-US" altLang="ko-KR" sz="2000" b="1" i="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𝐇</m:t>
                        </m:r>
                      </m:e>
                      <m:sup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−1</m:t>
                        </m:r>
                      </m:sup>
                    </m:sSup>
                    <m:r>
                      <a:rPr kumimoji="1" lang="en-US" altLang="ko-KR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= </m:t>
                    </m:r>
                    <m:sSup>
                      <m:sSupPr>
                        <m:ctrlPr>
                          <a:rPr kumimoji="1" lang="en-US" altLang="ko-KR" sz="2000" b="1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kumimoji="1" lang="en-US" altLang="ko-KR" sz="2000" b="1" i="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𝐊</m:t>
                        </m:r>
                      </m:e>
                      <m:sup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𝑇</m:t>
                        </m:r>
                      </m:sup>
                    </m:sSup>
                    <m:r>
                      <a:rPr kumimoji="1" lang="en-US" altLang="ko-KR" sz="2000" b="1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𝐋</m:t>
                    </m:r>
                  </m:oMath>
                </a14:m>
                <a:r>
                  <a:rPr kumimoji="1" lang="en-US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, </a:t>
                </a:r>
              </a:p>
              <a:p>
                <a:r>
                  <a:rPr kumimoji="1" lang="en-US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kumimoji="1" lang="en-US" altLang="ko-KR" sz="2000" b="1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𝐋</m:t>
                    </m:r>
                  </m:oMath>
                </a14:m>
                <a:r>
                  <a:rPr kumimoji="1" lang="en-US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translation matrix with </a:t>
                </a:r>
                <a14:m>
                  <m:oMath xmlns:m="http://schemas.openxmlformats.org/officeDocument/2006/math">
                    <m:r>
                      <a:rPr kumimoji="1" lang="en-US" altLang="ko-KR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sz="20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R" sz="20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R" sz="20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ko-KR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endParaRPr kumimoji="1"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A18EFD0-EFC6-7697-3578-54AAF8AB6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42" y="4175326"/>
                <a:ext cx="5453159" cy="2154436"/>
              </a:xfrm>
              <a:prstGeom prst="rect">
                <a:avLst/>
              </a:prstGeom>
              <a:blipFill>
                <a:blip r:embed="rId13"/>
                <a:stretch>
                  <a:fillRect l="-2791" t="-3509" r="-18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563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2A2C62-EFC9-EA47-8CD1-2D33F3A17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Example: Change of Frames (from v to u)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BFB613A-F215-B24C-BB6B-3BD9ABA81A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369" y="925975"/>
                <a:ext cx="11747659" cy="5703425"/>
              </a:xfrm>
            </p:spPr>
            <p:txBody>
              <a:bodyPr/>
              <a:lstStyle/>
              <a:p>
                <a:r>
                  <a:rPr kumimoji="1" lang="en-US" altLang="ko-KR" sz="1800" dirty="0"/>
                  <a:t>First axis of </a:t>
                </a:r>
                <a:r>
                  <a:rPr kumimoji="1" lang="en-US" altLang="ko-KR" sz="1800" b="1" dirty="0"/>
                  <a:t>G: </a:t>
                </a:r>
                <a14:m>
                  <m:oMath xmlns:m="http://schemas.openxmlformats.org/officeDocument/2006/math">
                    <m:r>
                      <a:rPr kumimoji="1" lang="en-US" altLang="ko-KR" sz="1800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kumimoji="1" lang="en-US" altLang="ko-KR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rad>
                          </m:den>
                        </m:f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r>
                  <a:rPr lang="en-US" altLang="ko-KR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kumimoji="1" lang="en-US" altLang="ko-KR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(normalized) representation in </a:t>
                </a:r>
                <a:r>
                  <a:rPr lang="en-US" altLang="ko-KR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endParaRPr kumimoji="1" lang="en-US" altLang="ko-KR" sz="1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ko-KR" sz="1800" dirty="0"/>
                  <a:t>Second axis of </a:t>
                </a:r>
                <a:r>
                  <a:rPr lang="en-US" altLang="ko-KR" sz="1800" b="1" dirty="0"/>
                  <a:t>G</a:t>
                </a:r>
                <a:r>
                  <a:rPr lang="en-US" altLang="ko-KR" sz="1800" dirty="0"/>
                  <a:t>:</a:t>
                </a:r>
                <a:r>
                  <a:rPr lang="en-US" altLang="ko-KR" sz="1800" b="1" dirty="0"/>
                  <a:t> </a:t>
                </a:r>
                <a14:m>
                  <m:oMath xmlns:m="http://schemas.openxmlformats.org/officeDocument/2006/math">
                    <m:r>
                      <a:rPr lang="en-US" altLang="ko-KR" sz="1800" b="1" i="0" smtClean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rad>
                          </m:den>
                        </m:f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r>
                  <a:rPr kumimoji="1" lang="en-US" altLang="ko-KR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: (normalized) representation in </a:t>
                </a:r>
                <a:r>
                  <a:rPr lang="en-US" altLang="ko-KR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endParaRPr kumimoji="1" lang="en-US" altLang="ko-KR" sz="1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ko-KR" sz="1800" b="1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𝐩</m:t>
                    </m:r>
                    <m:r>
                      <a:rPr kumimoji="1" lang="en-US" altLang="ko-KR" sz="18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=(3, 2)</m:t>
                    </m:r>
                  </m:oMath>
                </a14:m>
                <a:r>
                  <a:rPr kumimoji="1" lang="en-US" altLang="ko-KR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: origin of </a:t>
                </a:r>
                <a:r>
                  <a:rPr kumimoji="1" lang="en-US" altLang="ko-KR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kumimoji="1" lang="en-US" altLang="ko-KR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in </a:t>
                </a:r>
                <a:r>
                  <a:rPr lang="en-US" altLang="ko-KR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endParaRPr kumimoji="1" lang="en-US" altLang="ko-KR" sz="1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ko-KR" sz="1800" dirty="0"/>
                  <a:t>Transform a representation in </a:t>
                </a:r>
                <a:r>
                  <a:rPr lang="en-US" altLang="ko-KR" sz="1800" b="1" dirty="0"/>
                  <a:t>G</a:t>
                </a:r>
                <a:r>
                  <a:rPr lang="en-US" altLang="ko-KR" sz="1800" dirty="0"/>
                  <a:t> to </a:t>
                </a:r>
                <a:r>
                  <a:rPr lang="en-US" altLang="ko-KR" sz="1800" b="1" dirty="0"/>
                  <a:t>F: </a:t>
                </a:r>
                <a14:m>
                  <m:oMath xmlns:m="http://schemas.openxmlformats.org/officeDocument/2006/math">
                    <m:r>
                      <a:rPr lang="en-US" altLang="ko-KR" sz="1800" b="1" i="0" dirty="0" smtClean="0">
                        <a:latin typeface="Cambria Math" panose="02040503050406030204" pitchFamily="18" charset="0"/>
                      </a:rPr>
                      <m:t>𝐓</m:t>
                    </m:r>
                  </m:oMath>
                </a14:m>
                <a:r>
                  <a:rPr lang="en-US" altLang="ko-KR" sz="1800" b="1" dirty="0"/>
                  <a:t> </a:t>
                </a:r>
                <a14:m>
                  <m:oMath xmlns:m="http://schemas.openxmlformats.org/officeDocument/2006/math">
                    <m:r>
                      <a:rPr lang="en-US" altLang="ko-K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1" i="0" dirty="0" smtClean="0">
                            <a:latin typeface="Cambria Math" panose="02040503050406030204" pitchFamily="18" charset="0"/>
                          </a:rPr>
                          <m:t>𝐓</m:t>
                        </m:r>
                      </m:e>
                      <m:sub>
                        <m:r>
                          <a:rPr lang="en-US" altLang="ko-KR" sz="1800" b="1" i="0" dirty="0" smtClean="0">
                            <a:latin typeface="Cambria Math" panose="02040503050406030204" pitchFamily="18" charset="0"/>
                          </a:rPr>
                          <m:t>𝐏</m:t>
                        </m:r>
                      </m:sub>
                    </m:sSub>
                    <m:r>
                      <a:rPr lang="en-US" altLang="ko-KR" sz="1800" b="1" i="0" dirty="0" smtClean="0">
                        <a:latin typeface="Cambria Math" panose="02040503050406030204" pitchFamily="18" charset="0"/>
                      </a:rPr>
                      <m:t>𝐑</m:t>
                    </m:r>
                  </m:oMath>
                </a14:m>
                <a:endParaRPr lang="en-US" altLang="ko-KR" sz="1800" b="1" dirty="0"/>
              </a:p>
              <a:p>
                <a:pPr marL="0" indent="0">
                  <a:buNone/>
                </a:pPr>
                <a:r>
                  <a:rPr kumimoji="1" lang="en-US" altLang="ko-KR" sz="1800" b="1" dirty="0"/>
                  <a:t>     </a:t>
                </a:r>
                <a14:m>
                  <m:oMath xmlns:m="http://schemas.openxmlformats.org/officeDocument/2006/math">
                    <m:r>
                      <a:rPr kumimoji="1" lang="en-US" altLang="ko-KR" sz="1800" b="1" i="0" dirty="0" smtClean="0">
                        <a:latin typeface="Cambria Math" panose="02040503050406030204" pitchFamily="18" charset="0"/>
                      </a:rPr>
                      <m:t>𝐓</m:t>
                    </m:r>
                    <m:r>
                      <a:rPr kumimoji="1" lang="en-US" altLang="ko-KR" sz="1800" i="1" dirty="0" smtClean="0">
                        <a:latin typeface="Cambria Math" panose="02040503050406030204" pitchFamily="18" charset="0"/>
                      </a:rPr>
                      <m:t>=  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R" sz="18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ad>
                                <m:radPr>
                                  <m:degHide m:val="on"/>
                                  <m:ctrlPr>
                                    <a:rPr kumimoji="1" lang="en-US" altLang="ko-KR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ko-KR" sz="1800" b="0" i="1" dirty="0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kumimoji="1"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−1/</m:t>
                              </m:r>
                              <m:rad>
                                <m:radPr>
                                  <m:degHide m:val="on"/>
                                  <m:ctrlPr>
                                    <a:rPr kumimoji="1" lang="en-US" altLang="ko-KR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ko-KR" sz="1800" b="0" i="1" dirty="0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kumimoji="1"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rad>
                                <m:radPr>
                                  <m:degHide m:val="on"/>
                                  <m:ctrlPr>
                                    <a:rPr kumimoji="1" lang="en-US" altLang="ko-KR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ko-KR" sz="1800" b="0" i="1" dirty="0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kumimoji="1"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2/</m:t>
                              </m:r>
                              <m:rad>
                                <m:radPr>
                                  <m:degHide m:val="on"/>
                                  <m:ctrlPr>
                                    <a:rPr kumimoji="1" lang="en-US" altLang="ko-KR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ko-KR" sz="1800" b="0" i="1" dirty="0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kumimoji="1"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ko-KR" sz="1800" b="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−1/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2/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en-US" altLang="ko-KR" sz="1800" b="1" dirty="0"/>
              </a:p>
              <a:p>
                <a:r>
                  <a:rPr lang="en-US" altLang="ko-KR" sz="1800" dirty="0"/>
                  <a:t>So, the transformation of a representation in </a:t>
                </a:r>
                <a:r>
                  <a:rPr lang="en-US" altLang="ko-KR" sz="1800" b="1" dirty="0"/>
                  <a:t>F</a:t>
                </a:r>
                <a:r>
                  <a:rPr lang="en-US" altLang="ko-KR" sz="1800" dirty="0"/>
                  <a:t> to </a:t>
                </a:r>
                <a:r>
                  <a:rPr lang="en-US" altLang="ko-KR" sz="1800" b="1" dirty="0"/>
                  <a:t>G</a:t>
                </a:r>
                <a:r>
                  <a:rPr lang="en-US" altLang="ko-KR" sz="18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1" i="0" smtClean="0">
                            <a:latin typeface="Cambria Math" panose="02040503050406030204" pitchFamily="18" charset="0"/>
                          </a:rPr>
                          <m:t>𝐂</m:t>
                        </m:r>
                        <m:r>
                          <a:rPr lang="en-US" altLang="ko-KR" sz="1800" b="1" i="0" smtClean="0">
                            <a:latin typeface="Cambria Math" panose="02040503050406030204" pitchFamily="18" charset="0"/>
                          </a:rPr>
                          <m:t>(=</m:t>
                        </m:r>
                        <m:sSup>
                          <m:sSupPr>
                            <m:ctrlP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800" b="1" i="0" smtClean="0">
                                <a:latin typeface="Cambria Math" panose="02040503050406030204" pitchFamily="18" charset="0"/>
                              </a:rPr>
                              <m:t>𝐌</m:t>
                            </m:r>
                          </m:e>
                          <m:sup>
                            <m:r>
                              <a:rPr lang="en-US" altLang="ko-KR" sz="1800" b="1" i="0" smtClean="0">
                                <a:latin typeface="Cambria Math" panose="02040503050406030204" pitchFamily="18" charset="0"/>
                              </a:rPr>
                              <m:t>𝐓</m:t>
                            </m:r>
                          </m:sup>
                        </m:sSup>
                        <m:r>
                          <a:rPr lang="en-US" altLang="ko-KR" sz="1800" b="1" i="0" smtClean="0">
                            <a:latin typeface="Cambria Math" panose="02040503050406030204" pitchFamily="18" charset="0"/>
                          </a:rPr>
                          <m:t>)=</m:t>
                        </m:r>
                        <m:sSup>
                          <m:sSupPr>
                            <m:ctrlP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800" b="1" i="0" smtClean="0">
                                <a:latin typeface="Cambria Math" panose="02040503050406030204" pitchFamily="18" charset="0"/>
                              </a:rPr>
                              <m:t>𝐓</m:t>
                            </m:r>
                          </m:e>
                          <m:sup>
                            <m:r>
                              <a:rPr lang="en-US" altLang="ko-KR" sz="1800" b="1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800" b="1" i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1" i="0" smtClean="0">
                                        <a:latin typeface="Cambria Math" panose="02040503050406030204" pitchFamily="18" charset="0"/>
                                      </a:rPr>
                                      <m:t>𝐓</m:t>
                                    </m:r>
                                  </m:e>
                                  <m:sub>
                                    <m:r>
                                      <a:rPr lang="en-US" altLang="ko-KR" sz="1800" b="1" i="0" smtClean="0">
                                        <a:latin typeface="Cambria Math" panose="02040503050406030204" pitchFamily="18" charset="0"/>
                                      </a:rPr>
                                      <m:t>𝐏</m:t>
                                    </m:r>
                                  </m:sub>
                                </m:sSub>
                                <m:r>
                                  <a:rPr lang="en-US" altLang="ko-KR" sz="1800" b="1" i="0" smtClean="0">
                                    <a:latin typeface="Cambria Math" panose="02040503050406030204" pitchFamily="18" charset="0"/>
                                  </a:rPr>
                                  <m:t>𝐑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800" b="1" i="0" smtClean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p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bSup>
                          <m:sSubSup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800" b="1" i="0" smtClean="0">
                                <a:latin typeface="Cambria Math" panose="02040503050406030204" pitchFamily="18" charset="0"/>
                              </a:rPr>
                              <m:t>𝐓</m:t>
                            </m:r>
                          </m:e>
                          <m:sub>
                            <m:r>
                              <a:rPr lang="en-US" altLang="ko-KR" sz="1800" b="1" i="0" smtClean="0">
                                <a:latin typeface="Cambria Math" panose="02040503050406030204" pitchFamily="18" charset="0"/>
                              </a:rPr>
                              <m:t>𝐏</m:t>
                            </m:r>
                          </m:sub>
                          <m:sup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  <m:sup/>
                    </m:sSup>
                  </m:oMath>
                </a14:m>
                <a:endParaRPr lang="en-US" altLang="ko-KR" sz="1800" dirty="0"/>
              </a:p>
              <a:p>
                <a:pPr marL="0" indent="0">
                  <a:buNone/>
                </a:pPr>
                <a:r>
                  <a:rPr lang="en-US" altLang="ko-KR" sz="1800" b="0" dirty="0"/>
                  <a:t>     </a:t>
                </a:r>
                <a14:m>
                  <m:oMath xmlns:m="http://schemas.openxmlformats.org/officeDocument/2006/math">
                    <m:r>
                      <a:rPr lang="en-US" altLang="ko-KR" sz="1800" b="1" i="0" dirty="0" smtClean="0">
                        <a:latin typeface="Cambria Math" panose="02040503050406030204" pitchFamily="18" charset="0"/>
                      </a:rPr>
                      <m:t>𝐂</m:t>
                    </m:r>
                    <m:r>
                      <a:rPr lang="en-US" altLang="ko-K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8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1" i="0" dirty="0" smtClean="0">
                            <a:latin typeface="Cambria Math" panose="02040503050406030204" pitchFamily="18" charset="0"/>
                          </a:rPr>
                          <m:t>𝐓</m:t>
                        </m:r>
                      </m:e>
                      <m:sup>
                        <m:r>
                          <a:rPr lang="en-US" altLang="ko-KR" sz="1800" b="1" i="0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800" b="1" i="0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ko-KR" sz="1800" b="1" i="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8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altLang="ko-KR" sz="1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ko-KR" sz="1800" i="1" dirty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rad>
                                </m:e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−1/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altLang="ko-KR" sz="1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ko-KR" sz="1800" i="1" dirty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rad>
                                </m:e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1/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altLang="ko-KR" sz="1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ko-KR" sz="1800" i="1" dirty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rad>
                                </m:e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2/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altLang="ko-KR" sz="1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ko-KR" sz="1800" i="1" dirty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rad>
                                </m:e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2/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−8/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</m:mr>
                          <m:mr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−1/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2/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−1/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</m:mr>
                          <m:mr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en-US" altLang="ko-KR" sz="1800" dirty="0"/>
              </a:p>
              <a:p>
                <a:r>
                  <a:rPr lang="en-US" altLang="ko-KR" sz="1800" dirty="0"/>
                  <a:t>Let </a:t>
                </a:r>
                <a:r>
                  <a:rPr lang="en-US" altLang="ko-KR" sz="1800" b="1" dirty="0"/>
                  <a:t>q</a:t>
                </a:r>
                <a:r>
                  <a:rPr lang="en-US" altLang="ko-KR" sz="1800" dirty="0"/>
                  <a:t> = (4, 5) be the coordinates in </a:t>
                </a:r>
                <a:r>
                  <a:rPr lang="en-US" altLang="ko-KR" sz="1800" b="1" dirty="0"/>
                  <a:t>F</a:t>
                </a:r>
                <a:r>
                  <a:rPr lang="en-US" altLang="ko-KR" sz="1800" dirty="0"/>
                  <a:t>. What is the coordinates of </a:t>
                </a:r>
                <a:r>
                  <a:rPr lang="en-US" altLang="ko-KR" sz="1800" b="1" dirty="0"/>
                  <a:t>q</a:t>
                </a:r>
                <a:r>
                  <a:rPr lang="en-US" altLang="ko-KR" sz="1800" dirty="0"/>
                  <a:t> in </a:t>
                </a:r>
                <a:r>
                  <a:rPr lang="en-US" altLang="ko-KR" sz="1800" b="1" dirty="0"/>
                  <a:t>G</a:t>
                </a:r>
                <a:r>
                  <a:rPr lang="en-US" altLang="ko-KR" sz="1800" dirty="0"/>
                  <a:t>?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dirty="0" smtClean="0">
                          <a:latin typeface="Cambria Math" panose="02040503050406030204" pitchFamily="18" charset="0"/>
                        </a:rPr>
                        <m:t>𝐂𝐪</m:t>
                      </m:r>
                      <m:r>
                        <a:rPr lang="en-US" altLang="ko-KR" sz="1800" b="0" i="0" dirty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rad>
                              </m:e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1/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rad>
                              </m:e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−8/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−1/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rad>
                              </m:e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2/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rad>
                              </m:e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−1/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US" altLang="ko-K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sz="18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US" altLang="ko-K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sz="18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.236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2.236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ko-KR" altLang="en-US" sz="18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BFB613A-F215-B24C-BB6B-3BD9ABA81A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369" y="925975"/>
                <a:ext cx="11747659" cy="5703425"/>
              </a:xfrm>
              <a:blipFill>
                <a:blip r:embed="rId3"/>
                <a:stretch>
                  <a:fillRect l="-3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FB78B8-E7DE-C148-815E-A4DB7CB75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24</a:t>
            </a:fld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49FAB44-CA9C-4943-99EB-1827E783F956}"/>
              </a:ext>
            </a:extLst>
          </p:cNvPr>
          <p:cNvGrpSpPr/>
          <p:nvPr/>
        </p:nvGrpSpPr>
        <p:grpSpPr>
          <a:xfrm>
            <a:off x="8915981" y="1168872"/>
            <a:ext cx="2375102" cy="2206316"/>
            <a:chOff x="8915981" y="1168872"/>
            <a:chExt cx="2375102" cy="2206316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E71D9304-961D-8844-AB76-362FC065EA44}"/>
                </a:ext>
              </a:extLst>
            </p:cNvPr>
            <p:cNvGrpSpPr/>
            <p:nvPr/>
          </p:nvGrpSpPr>
          <p:grpSpPr>
            <a:xfrm>
              <a:off x="8915981" y="1168872"/>
              <a:ext cx="2375102" cy="2206316"/>
              <a:chOff x="8915981" y="1168872"/>
              <a:chExt cx="2375102" cy="2206316"/>
            </a:xfrm>
          </p:grpSpPr>
          <p:sp>
            <p:nvSpPr>
              <p:cNvPr id="24" name="Line 6">
                <a:extLst>
                  <a:ext uri="{FF2B5EF4-FFF2-40B4-BE49-F238E27FC236}">
                    <a16:creationId xmlns:a16="http://schemas.microsoft.com/office/drawing/2014/main" id="{1EC71DF8-F978-D641-B100-E360C8F93D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9800000" flipV="1">
                <a:off x="9790541" y="2186101"/>
                <a:ext cx="47714" cy="385725"/>
              </a:xfrm>
              <a:prstGeom prst="line">
                <a:avLst/>
              </a:prstGeom>
              <a:noFill/>
              <a:ln w="57150">
                <a:solidFill>
                  <a:srgbClr val="7030A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 sz="2400"/>
              </a:p>
            </p:txBody>
          </p:sp>
          <p:sp>
            <p:nvSpPr>
              <p:cNvPr id="23" name="Line 6">
                <a:extLst>
                  <a:ext uri="{FF2B5EF4-FFF2-40B4-BE49-F238E27FC236}">
                    <a16:creationId xmlns:a16="http://schemas.microsoft.com/office/drawing/2014/main" id="{FC31B85D-9907-1643-92A9-6355C3F4A5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9800000">
                <a:off x="9870907" y="2471448"/>
                <a:ext cx="445992" cy="20373"/>
              </a:xfrm>
              <a:prstGeom prst="line">
                <a:avLst/>
              </a:prstGeom>
              <a:noFill/>
              <a:ln w="57150">
                <a:solidFill>
                  <a:srgbClr val="7030A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 sz="2400"/>
              </a:p>
            </p:txBody>
          </p: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2D19B650-27B7-B845-8CFF-5DEE36E46A12}"/>
                  </a:ext>
                </a:extLst>
              </p:cNvPr>
              <p:cNvGrpSpPr/>
              <p:nvPr/>
            </p:nvGrpSpPr>
            <p:grpSpPr>
              <a:xfrm>
                <a:off x="8915981" y="1168872"/>
                <a:ext cx="2375102" cy="2206316"/>
                <a:chOff x="8915981" y="1168872"/>
                <a:chExt cx="2375102" cy="2206316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EEF60A99-64DE-0E4B-ABB8-167AD191AD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alphaModFix amt="35000"/>
                </a:blip>
                <a:srcRect l="23100" t="16900" r="17448" b="31532"/>
                <a:stretch/>
              </p:blipFill>
              <p:spPr>
                <a:xfrm>
                  <a:off x="9093924" y="1168872"/>
                  <a:ext cx="2197159" cy="1907681"/>
                </a:xfrm>
                <a:prstGeom prst="rect">
                  <a:avLst/>
                </a:prstGeom>
              </p:spPr>
            </p:pic>
            <p:sp>
              <p:nvSpPr>
                <p:cNvPr id="10" name="Line 5">
                  <a:extLst>
                    <a:ext uri="{FF2B5EF4-FFF2-40B4-BE49-F238E27FC236}">
                      <a16:creationId xmlns:a16="http://schemas.microsoft.com/office/drawing/2014/main" id="{F164D587-BB9F-7145-A599-0E98AA334B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9334984" y="1388379"/>
                  <a:ext cx="322" cy="1986809"/>
                </a:xfrm>
                <a:prstGeom prst="line">
                  <a:avLst/>
                </a:prstGeom>
                <a:noFill/>
                <a:ln w="19050">
                  <a:solidFill>
                    <a:srgbClr val="0070C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2400"/>
                </a:p>
              </p:txBody>
            </p:sp>
            <p:sp>
              <p:nvSpPr>
                <p:cNvPr id="11" name="Line 6">
                  <a:extLst>
                    <a:ext uri="{FF2B5EF4-FFF2-40B4-BE49-F238E27FC236}">
                      <a16:creationId xmlns:a16="http://schemas.microsoft.com/office/drawing/2014/main" id="{B5389E3C-E556-9147-B81C-0FB6BBF975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915981" y="2935387"/>
                  <a:ext cx="2159450" cy="3151"/>
                </a:xfrm>
                <a:prstGeom prst="line">
                  <a:avLst/>
                </a:prstGeom>
                <a:noFill/>
                <a:ln w="19050">
                  <a:solidFill>
                    <a:srgbClr val="0070C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2400"/>
                </a:p>
              </p:txBody>
            </p:sp>
            <p:sp>
              <p:nvSpPr>
                <p:cNvPr id="13" name="Line 5">
                  <a:extLst>
                    <a:ext uri="{FF2B5EF4-FFF2-40B4-BE49-F238E27FC236}">
                      <a16:creationId xmlns:a16="http://schemas.microsoft.com/office/drawing/2014/main" id="{DE0910B2-B65B-3243-B453-507EAE814E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9800000" flipV="1">
                  <a:off x="9629360" y="1485581"/>
                  <a:ext cx="120742" cy="1236165"/>
                </a:xfrm>
                <a:prstGeom prst="line">
                  <a:avLst/>
                </a:prstGeom>
                <a:noFill/>
                <a:ln w="19050">
                  <a:solidFill>
                    <a:srgbClr val="7030A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2400"/>
                </a:p>
              </p:txBody>
            </p:sp>
            <p:sp>
              <p:nvSpPr>
                <p:cNvPr id="14" name="Line 6">
                  <a:extLst>
                    <a:ext uri="{FF2B5EF4-FFF2-40B4-BE49-F238E27FC236}">
                      <a16:creationId xmlns:a16="http://schemas.microsoft.com/office/drawing/2014/main" id="{FC18801B-BAAD-7D41-A22D-3DB9D3C9B9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9800000">
                  <a:off x="9707193" y="2351733"/>
                  <a:ext cx="1185165" cy="64985"/>
                </a:xfrm>
                <a:prstGeom prst="line">
                  <a:avLst/>
                </a:prstGeom>
                <a:noFill/>
                <a:ln w="19050">
                  <a:solidFill>
                    <a:srgbClr val="7030A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24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텍스트 상자 29">
                      <a:extLst>
                        <a:ext uri="{FF2B5EF4-FFF2-40B4-BE49-F238E27FC236}">
                          <a16:creationId xmlns:a16="http://schemas.microsoft.com/office/drawing/2014/main" id="{BD375F44-7338-4E45-9C5E-FD1519B3705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820361" y="2645220"/>
                      <a:ext cx="749885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r>
                        <a:rPr kumimoji="1" lang="en-US" altLang="ko-KR" sz="1400" b="1" dirty="0">
                          <a:solidFill>
                            <a:schemeClr val="tx1"/>
                          </a:solidFill>
                        </a:rPr>
                        <a:t>p</a:t>
                      </a:r>
                      <a14:m>
                        <m:oMath xmlns:m="http://schemas.openxmlformats.org/officeDocument/2006/math">
                          <m:r>
                            <a:rPr kumimoji="1"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=(3, 2)</m:t>
                          </m:r>
                        </m:oMath>
                      </a14:m>
                      <a:endParaRPr kumimoji="1" lang="ko-KR" altLang="en-US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9" name="텍스트 상자 29">
                      <a:extLst>
                        <a:ext uri="{FF2B5EF4-FFF2-40B4-BE49-F238E27FC236}">
                          <a16:creationId xmlns:a16="http://schemas.microsoft.com/office/drawing/2014/main" id="{BD375F44-7338-4E45-9C5E-FD1519B3705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820361" y="2645220"/>
                      <a:ext cx="749885" cy="215444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13333" t="-16667" r="-10000" b="-5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1" name="Oval 9">
                  <a:extLst>
                    <a:ext uri="{FF2B5EF4-FFF2-40B4-BE49-F238E27FC236}">
                      <a16:creationId xmlns:a16="http://schemas.microsoft.com/office/drawing/2014/main" id="{7ED3F984-1B6A-4141-87B1-6E1B9B8693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86253" y="2881387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 sz="2400"/>
                </a:p>
              </p:txBody>
            </p:sp>
            <p:sp>
              <p:nvSpPr>
                <p:cNvPr id="20" name="Oval 9">
                  <a:extLst>
                    <a:ext uri="{FF2B5EF4-FFF2-40B4-BE49-F238E27FC236}">
                      <a16:creationId xmlns:a16="http://schemas.microsoft.com/office/drawing/2014/main" id="{9E3C86B7-EF2D-5949-8E88-5AE2DCA252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40842" y="2516544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 sz="2400"/>
                </a:p>
              </p:txBody>
            </p:sp>
          </p:grpSp>
          <p:sp>
            <p:nvSpPr>
              <p:cNvPr id="25" name="Oval 9">
                <a:extLst>
                  <a:ext uri="{FF2B5EF4-FFF2-40B4-BE49-F238E27FC236}">
                    <a16:creationId xmlns:a16="http://schemas.microsoft.com/office/drawing/2014/main" id="{C8CCA26E-3243-A749-B39B-1B5642721B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36310" y="1965143"/>
                <a:ext cx="108000" cy="108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 sz="2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텍스트 상자 29">
                    <a:extLst>
                      <a:ext uri="{FF2B5EF4-FFF2-40B4-BE49-F238E27FC236}">
                        <a16:creationId xmlns:a16="http://schemas.microsoft.com/office/drawing/2014/main" id="{27783882-36C1-0C44-9C06-0543799F218B}"/>
                      </a:ext>
                    </a:extLst>
                  </p:cNvPr>
                  <p:cNvSpPr txBox="1"/>
                  <p:nvPr/>
                </p:nvSpPr>
                <p:spPr>
                  <a:xfrm>
                    <a:off x="9958810" y="1735196"/>
                    <a:ext cx="749885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kumimoji="1" lang="en-US" altLang="ko-KR" sz="1400" b="1" dirty="0"/>
                      <a:t>q</a:t>
                    </a:r>
                    <a14:m>
                      <m:oMath xmlns:m="http://schemas.openxmlformats.org/officeDocument/2006/math">
                        <m:r>
                          <a:rPr kumimoji="1" lang="en-US" altLang="ko-KR" sz="1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R" sz="1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=(4, 5)</m:t>
                        </m:r>
                      </m:oMath>
                    </a14:m>
                    <a:endParaRPr kumimoji="1" lang="ko-KR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텍스트 상자 29">
                    <a:extLst>
                      <a:ext uri="{FF2B5EF4-FFF2-40B4-BE49-F238E27FC236}">
                        <a16:creationId xmlns:a16="http://schemas.microsoft.com/office/drawing/2014/main" id="{27783882-36C1-0C44-9C06-0543799F218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58810" y="1735196"/>
                    <a:ext cx="749885" cy="21544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3333" t="-22222" r="-10000" b="-4444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F664EF28-7C8A-6442-9499-E4F1E6CD2B00}"/>
                    </a:ext>
                  </a:extLst>
                </p:cNvPr>
                <p:cNvSpPr/>
                <p:nvPr/>
              </p:nvSpPr>
              <p:spPr>
                <a:xfrm>
                  <a:off x="10652341" y="1788294"/>
                  <a:ext cx="422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𝐆</m:t>
                        </m:r>
                      </m:oMath>
                    </m:oMathPara>
                  </a14:m>
                  <a:endParaRPr lang="ko-KR" altLang="en-US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F664EF28-7C8A-6442-9499-E4F1E6CD2B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2341" y="1788294"/>
                  <a:ext cx="42242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0802F8D-B360-1F44-9307-A845469FFA1C}"/>
                </a:ext>
              </a:extLst>
            </p:cNvPr>
            <p:cNvSpPr/>
            <p:nvPr/>
          </p:nvSpPr>
          <p:spPr>
            <a:xfrm>
              <a:off x="10826560" y="2920447"/>
              <a:ext cx="3064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srgbClr val="0070C0"/>
                  </a:solidFill>
                </a:rPr>
                <a:t>F</a:t>
              </a:r>
              <a:endParaRPr lang="ko-KR" altLang="en-US" b="1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E31502A-4EBE-FB4F-948F-AB8FE19F36AA}"/>
                    </a:ext>
                  </a:extLst>
                </p:cNvPr>
                <p:cNvSpPr txBox="1"/>
                <p:nvPr/>
              </p:nvSpPr>
              <p:spPr>
                <a:xfrm>
                  <a:off x="10220300" y="2419231"/>
                  <a:ext cx="2308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oMath>
                    </m:oMathPara>
                  </a14:m>
                  <a:endParaRPr kumimoji="1" lang="ko-KR" altLang="en-US" b="1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E31502A-4EBE-FB4F-948F-AB8FE19F36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0300" y="2419231"/>
                  <a:ext cx="230832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5263" r="-5263"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4952130-78DC-2F4B-BE85-A7F05996223B}"/>
                    </a:ext>
                  </a:extLst>
                </p:cNvPr>
                <p:cNvSpPr txBox="1"/>
                <p:nvPr/>
              </p:nvSpPr>
              <p:spPr>
                <a:xfrm>
                  <a:off x="9767684" y="2000388"/>
                  <a:ext cx="21961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kumimoji="1" lang="ko-KR" altLang="en-US" b="1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4952130-78DC-2F4B-BE85-A7F0599622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7684" y="2000388"/>
                  <a:ext cx="219612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5556" r="-5556" b="-454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15632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7562AA-275F-1740-8D5E-B3CC6B538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Quaternion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43A443-2817-BA4B-9E9B-FB8CB6CD9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B4CA64-05DF-DE4F-B6D1-9898D2EF8F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853"/>
          <a:stretch/>
        </p:blipFill>
        <p:spPr>
          <a:xfrm>
            <a:off x="2242053" y="1732100"/>
            <a:ext cx="4295517" cy="12677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49253E-CAE8-0C4F-A324-FD03AB160032}"/>
              </a:ext>
            </a:extLst>
          </p:cNvPr>
          <p:cNvSpPr txBox="1"/>
          <p:nvPr/>
        </p:nvSpPr>
        <p:spPr>
          <a:xfrm>
            <a:off x="503770" y="1732100"/>
            <a:ext cx="1608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4D Vector </a:t>
            </a:r>
            <a:endParaRPr kumimoji="1"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ahoma" panose="020B0604030504040204" pitchFamily="34" charset="0"/>
              <a:ea typeface="NanumSquareOTF" panose="020B0600000101010101" pitchFamily="34" charset="-127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420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BA188F3-8E5D-3443-A58F-401FA23B15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014"/>
          <a:stretch/>
        </p:blipFill>
        <p:spPr>
          <a:xfrm>
            <a:off x="1244776" y="5530112"/>
            <a:ext cx="5268319" cy="94423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87E35C4-877F-804B-8789-5EC635530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Operations on Quaternions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E4196C-FC42-784D-8035-113B6D258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359A3B-CEC3-484C-9064-14E5210A5F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7301"/>
          <a:stretch/>
        </p:blipFill>
        <p:spPr>
          <a:xfrm>
            <a:off x="1212692" y="1158524"/>
            <a:ext cx="3757635" cy="4827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014635-AC91-9E4C-8CD3-83B08A28C321}"/>
              </a:ext>
            </a:extLst>
          </p:cNvPr>
          <p:cNvSpPr txBox="1"/>
          <p:nvPr/>
        </p:nvSpPr>
        <p:spPr>
          <a:xfrm>
            <a:off x="675439" y="2206295"/>
            <a:ext cx="962199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addition and multiplication:</a:t>
            </a:r>
            <a:endParaRPr kumimoji="1"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ahoma" panose="020B0604030504040204" pitchFamily="34" charset="0"/>
              <a:ea typeface="NanumSquareOTF" panose="020B0600000101010101" pitchFamily="34" charset="-127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665A2E-8D2D-DE47-84DD-2DC4FA90A53D}"/>
              </a:ext>
            </a:extLst>
          </p:cNvPr>
          <p:cNvSpPr txBox="1"/>
          <p:nvPr/>
        </p:nvSpPr>
        <p:spPr>
          <a:xfrm>
            <a:off x="675437" y="3825407"/>
            <a:ext cx="780623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magnitude:</a:t>
            </a:r>
            <a:endParaRPr kumimoji="1"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ahoma" panose="020B0604030504040204" pitchFamily="34" charset="0"/>
              <a:ea typeface="NanumSquareOTF" panose="020B0600000101010101" pitchFamily="34" charset="-127"/>
              <a:cs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138E2F-A58C-5948-A162-88D4B5D81F2C}"/>
                  </a:ext>
                </a:extLst>
              </p:cNvPr>
              <p:cNvSpPr txBox="1"/>
              <p:nvPr/>
            </p:nvSpPr>
            <p:spPr>
              <a:xfrm>
                <a:off x="675438" y="4831308"/>
                <a:ext cx="11322591" cy="81057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ctr">
                <a:noAutofit/>
              </a:bodyPr>
              <a:lstStyle/>
              <a:p>
                <a:r>
                  <a:rPr kumimoji="1"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inverse of quaternion (note that quaternion </a:t>
                </a:r>
                <a14:m>
                  <m:oMath xmlns:m="http://schemas.openxmlformats.org/officeDocument/2006/math">
                    <m:r>
                      <a:rPr kumimoji="1" lang="en-US" altLang="ko-KR" sz="24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(1,</m:t>
                    </m:r>
                    <m:r>
                      <a:rPr kumimoji="1"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400" b="1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kumimoji="1" lang="en-US" altLang="ko-KR" sz="24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is the multiplication identity):</a:t>
                </a:r>
                <a:endParaRPr kumimoji="1"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ahoma" panose="020B0604030504040204" pitchFamily="34" charset="0"/>
                  <a:ea typeface="NanumSquareOTF" panose="020B0600000101010101" pitchFamily="34" charset="-127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138E2F-A58C-5948-A162-88D4B5D81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38" y="4831308"/>
                <a:ext cx="11322591" cy="810572"/>
              </a:xfrm>
              <a:prstGeom prst="rect">
                <a:avLst/>
              </a:prstGeom>
              <a:blipFill>
                <a:blip r:embed="rId5"/>
                <a:stretch>
                  <a:fillRect l="-8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E68A6000-5C0C-CA4A-91FC-F85D74F427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460" b="34135"/>
          <a:stretch/>
        </p:blipFill>
        <p:spPr>
          <a:xfrm>
            <a:off x="1244775" y="4283581"/>
            <a:ext cx="5268319" cy="6339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D5105A-DBF0-7D4F-9301-8290DBFFF8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288" b="57198"/>
          <a:stretch/>
        </p:blipFill>
        <p:spPr>
          <a:xfrm>
            <a:off x="1244773" y="2697605"/>
            <a:ext cx="5268319" cy="102918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54FD78E-0651-6649-9490-A7155319F1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767"/>
          <a:stretch/>
        </p:blipFill>
        <p:spPr>
          <a:xfrm>
            <a:off x="1244773" y="1538450"/>
            <a:ext cx="5268319" cy="62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43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1D83BB-FD12-0940-8B26-A3AC3937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Quaternion </a:t>
            </a:r>
            <a:r>
              <a:rPr kumimoji="1" lang="en-US" altLang="ko-KR"/>
              <a:t>and Rotation</a:t>
            </a:r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E6F0AD-D799-BA48-9888-CBD53323A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27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내용 개체 틀 2">
                <a:extLst>
                  <a:ext uri="{FF2B5EF4-FFF2-40B4-BE49-F238E27FC236}">
                    <a16:creationId xmlns:a16="http://schemas.microsoft.com/office/drawing/2014/main" id="{5EDEC468-2AC0-7241-B041-7E5CC5CAFC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370" y="925975"/>
                <a:ext cx="10148814" cy="5703425"/>
              </a:xfrm>
            </p:spPr>
            <p:txBody>
              <a:bodyPr/>
              <a:lstStyle/>
              <a:p>
                <a:r>
                  <a:rPr kumimoji="1" lang="en-US" altLang="ko-KR" sz="2400" dirty="0"/>
                  <a:t>3D point </a:t>
                </a:r>
                <a14:m>
                  <m:oMath xmlns:m="http://schemas.openxmlformats.org/officeDocument/2006/math"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ko-KR" sz="2400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kumimoji="1" lang="en-US" altLang="ko-KR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R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R" sz="24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ko-KR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R" sz="240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ko-KR" sz="2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kumimoji="1" lang="en-US" altLang="ko-KR" sz="2400" dirty="0"/>
                  <a:t>in quaternion: </a:t>
                </a:r>
                <a14:m>
                  <m:oMath xmlns:m="http://schemas.openxmlformats.org/officeDocument/2006/math">
                    <m:r>
                      <a:rPr kumimoji="1" lang="en-US" altLang="ko-KR" sz="24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ko-KR" sz="2400" i="1" dirty="0" smtClean="0">
                        <a:latin typeface="Cambria Math" panose="02040503050406030204" pitchFamily="18" charset="0"/>
                      </a:rPr>
                      <m:t> = (0, </m:t>
                    </m:r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ko-KR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sz="2400" dirty="0"/>
              </a:p>
              <a:p>
                <a:r>
                  <a:rPr lang="en-US" altLang="ko-KR" sz="2400" dirty="0"/>
                  <a:t>A 3D rotation axis is given as 3D </a:t>
                </a:r>
                <a:r>
                  <a:rPr lang="en-US" altLang="ko-KR" sz="2400" b="1" dirty="0"/>
                  <a:t>unit</a:t>
                </a:r>
                <a:r>
                  <a:rPr lang="en-US" altLang="ko-KR" sz="2400" dirty="0"/>
                  <a:t> vector </a:t>
                </a:r>
                <a14:m>
                  <m:oMath xmlns:m="http://schemas.openxmlformats.org/officeDocument/2006/math">
                    <m:r>
                      <a:rPr lang="en-US" altLang="ko-KR" sz="2400" b="1" i="0" dirty="0" smtClean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endParaRPr lang="en-US" altLang="ko-KR" sz="2400" b="1" dirty="0"/>
              </a:p>
              <a:p>
                <a:r>
                  <a:rPr lang="en-US" altLang="ko-KR" sz="2400" dirty="0"/>
                  <a:t>Consider the rotation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altLang="ko-K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altLang="ko-KR" sz="2400" dirty="0"/>
                  <a:t>about </a:t>
                </a:r>
                <a14:m>
                  <m:oMath xmlns:m="http://schemas.openxmlformats.org/officeDocument/2006/math">
                    <m:r>
                      <a:rPr lang="en-US" altLang="ko-KR" sz="2400" b="1" i="0" dirty="0" smtClean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altLang="ko-KR" sz="2400" dirty="0"/>
                  <a:t> by angle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sz="2400" dirty="0"/>
                  <a:t> </a:t>
                </a:r>
              </a:p>
              <a:p>
                <a:r>
                  <a:rPr lang="en-US" altLang="ko-KR" sz="2400" dirty="0"/>
                  <a:t>Make a unit quaternion </a:t>
                </a:r>
                <a14:m>
                  <m:oMath xmlns:m="http://schemas.openxmlformats.org/officeDocument/2006/math">
                    <m:r>
                      <a:rPr kumimoji="1" lang="en-US" altLang="ko-KR" sz="24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kumimoji="1" lang="en-US" altLang="ko-KR" sz="2400" dirty="0"/>
                  <a:t>:</a:t>
                </a:r>
              </a:p>
              <a:p>
                <a:endParaRPr lang="en-US" altLang="ko-KR" sz="2400" dirty="0"/>
              </a:p>
              <a:p>
                <a:endParaRPr kumimoji="1" lang="en-US" altLang="ko-KR" sz="2400" dirty="0"/>
              </a:p>
              <a:p>
                <a:r>
                  <a:rPr lang="en-US" altLang="ko-KR" sz="2400" dirty="0"/>
                  <a:t>And the inverse of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ko-KR" sz="2400" dirty="0"/>
                  <a:t> (another unit quaternion): </a:t>
                </a:r>
              </a:p>
              <a:p>
                <a:pPr marL="0" indent="0">
                  <a:buNone/>
                </a:pPr>
                <a:endParaRPr kumimoji="1" lang="en-US" altLang="ko-KR" sz="2400" dirty="0"/>
              </a:p>
              <a:p>
                <a:endParaRPr lang="en-US" altLang="ko-KR" sz="2400" dirty="0"/>
              </a:p>
              <a:p>
                <a:endParaRPr kumimoji="1" lang="en-US" altLang="ko-KR" sz="2400" dirty="0"/>
              </a:p>
              <a:p>
                <a:r>
                  <a:rPr lang="en-US" altLang="ko-KR" sz="2400" dirty="0"/>
                  <a:t>Then,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’ = (0, </m:t>
                    </m:r>
                    <m:r>
                      <a:rPr lang="en-US" altLang="ko-KR" sz="2400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’) </m:t>
                    </m:r>
                  </m:oMath>
                </a14:m>
                <a:r>
                  <a:rPr lang="en-US" altLang="ko-KR" sz="2400" dirty="0"/>
                  <a:t>is the result of rotation of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ko-KR" sz="2400" dirty="0"/>
                  <a:t> about </a:t>
                </a:r>
                <a14:m>
                  <m:oMath xmlns:m="http://schemas.openxmlformats.org/officeDocument/2006/math">
                    <m:r>
                      <a:rPr lang="en-US" altLang="ko-KR" sz="2400" b="1" i="0" dirty="0" smtClean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altLang="ko-KR" sz="2400" dirty="0"/>
                  <a:t> by angle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ko-KR" sz="2400" dirty="0"/>
                  <a:t>:</a:t>
                </a:r>
                <a:endParaRPr kumimoji="1" lang="ko-KR" altLang="en-US" sz="2400" dirty="0"/>
              </a:p>
            </p:txBody>
          </p:sp>
        </mc:Choice>
        <mc:Fallback xmlns="">
          <p:sp>
            <p:nvSpPr>
              <p:cNvPr id="13" name="내용 개체 틀 2">
                <a:extLst>
                  <a:ext uri="{FF2B5EF4-FFF2-40B4-BE49-F238E27FC236}">
                    <a16:creationId xmlns:a16="http://schemas.microsoft.com/office/drawing/2014/main" id="{5EDEC468-2AC0-7241-B041-7E5CC5CAFC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370" y="925975"/>
                <a:ext cx="10148814" cy="5703425"/>
              </a:xfrm>
              <a:blipFill>
                <a:blip r:embed="rId3"/>
                <a:stretch>
                  <a:fillRect l="-875" t="-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그림 13">
            <a:extLst>
              <a:ext uri="{FF2B5EF4-FFF2-40B4-BE49-F238E27FC236}">
                <a16:creationId xmlns:a16="http://schemas.microsoft.com/office/drawing/2014/main" id="{547176E2-9CB6-E243-8126-1A957BB92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485" y="2674046"/>
            <a:ext cx="2654300" cy="889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63DAD46-7260-F141-ADC9-F1370598B9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367" y="4207223"/>
            <a:ext cx="3213100" cy="889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9AC1268-C496-ED49-B36A-678A4073FCB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484"/>
          <a:stretch/>
        </p:blipFill>
        <p:spPr>
          <a:xfrm>
            <a:off x="987367" y="5811865"/>
            <a:ext cx="1323820" cy="584200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F2AED016-3209-7947-8409-E8F58AC25CA0}"/>
              </a:ext>
            </a:extLst>
          </p:cNvPr>
          <p:cNvGrpSpPr/>
          <p:nvPr/>
        </p:nvGrpSpPr>
        <p:grpSpPr>
          <a:xfrm>
            <a:off x="8958393" y="1502933"/>
            <a:ext cx="2781300" cy="2720921"/>
            <a:chOff x="8813523" y="1502933"/>
            <a:chExt cx="2781300" cy="2720921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DA7B647-CFC8-4B47-A280-CA70CEC65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13523" y="1633054"/>
              <a:ext cx="2781300" cy="2590800"/>
            </a:xfrm>
            <a:prstGeom prst="rect">
              <a:avLst/>
            </a:prstGeom>
          </p:spPr>
        </p:pic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70C2AF7A-ADB2-B744-B39D-370584EA0449}"/>
                </a:ext>
              </a:extLst>
            </p:cNvPr>
            <p:cNvSpPr/>
            <p:nvPr/>
          </p:nvSpPr>
          <p:spPr bwMode="auto">
            <a:xfrm>
              <a:off x="10399183" y="1824283"/>
              <a:ext cx="189304" cy="18553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CB5C12B-5DD8-6141-A448-190B553C6D0F}"/>
                    </a:ext>
                  </a:extLst>
                </p:cNvPr>
                <p:cNvSpPr txBox="1"/>
                <p:nvPr/>
              </p:nvSpPr>
              <p:spPr>
                <a:xfrm>
                  <a:off x="9866244" y="2789954"/>
                  <a:ext cx="20678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oMath>
                    </m:oMathPara>
                  </a14:m>
                  <a:endParaRPr kumimoji="1" lang="ko-KR" altLang="en-US" b="1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CB5C12B-5DD8-6141-A448-190B553C6D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6244" y="2789954"/>
                  <a:ext cx="206788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5882" r="-588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B1138B1-60D3-3C4D-8915-EFA4AFF6A04E}"/>
                    </a:ext>
                  </a:extLst>
                </p:cNvPr>
                <p:cNvSpPr txBox="1"/>
                <p:nvPr/>
              </p:nvSpPr>
              <p:spPr>
                <a:xfrm>
                  <a:off x="10476529" y="1502933"/>
                  <a:ext cx="22063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B1138B1-60D3-3C4D-8915-EFA4AFF6A0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6529" y="1502933"/>
                  <a:ext cx="220637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5263"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8AE9666-B806-774B-B321-C3206074BCEF}"/>
                    </a:ext>
                  </a:extLst>
                </p:cNvPr>
                <p:cNvSpPr txBox="1"/>
                <p:nvPr/>
              </p:nvSpPr>
              <p:spPr>
                <a:xfrm>
                  <a:off x="10872779" y="1660425"/>
                  <a:ext cx="27411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8AE9666-B806-774B-B321-C3206074BC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72779" y="1660425"/>
                  <a:ext cx="274114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9091" r="-13636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2EA02F3-63C0-8244-A623-599E0A61A22E}"/>
                </a:ext>
              </a:extLst>
            </p:cNvPr>
            <p:cNvSpPr/>
            <p:nvPr/>
          </p:nvSpPr>
          <p:spPr bwMode="auto">
            <a:xfrm>
              <a:off x="10741439" y="1964795"/>
              <a:ext cx="189304" cy="18553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C787C79-AC1E-7E4B-96C7-CE5CFCF82710}"/>
                    </a:ext>
                  </a:extLst>
                </p:cNvPr>
                <p:cNvSpPr txBox="1"/>
                <p:nvPr/>
              </p:nvSpPr>
              <p:spPr>
                <a:xfrm>
                  <a:off x="10554497" y="2292825"/>
                  <a:ext cx="2183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C787C79-AC1E-7E4B-96C7-CE5CFCF827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4497" y="2292825"/>
                  <a:ext cx="218330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6667" r="-11111" b="-869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9627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101336-C547-574F-AF61-37A65D15F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Quaternion to Rotation Matrix 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BA9658-1FC2-AF47-BE80-D077A6269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4 x 4 Rotation matrix R </a:t>
            </a:r>
            <a:r>
              <a:rPr lang="en-US" altLang="ko-KR" dirty="0"/>
              <a:t>from</a:t>
            </a:r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2D435A-2221-594E-9B02-917626F6E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DCF4C8-9655-144C-947A-8BFC39E48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808" y="925975"/>
            <a:ext cx="2670138" cy="8943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CBD097F-849B-6A40-9555-DA203ECD6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982325"/>
            <a:ext cx="87884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37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861AAA-A365-EC13-D4AF-083C70376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Program 08_Transformation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4DEAE6-A9D6-E980-190D-738B1F596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268760"/>
            <a:ext cx="5498631" cy="4680521"/>
          </a:xfrm>
        </p:spPr>
        <p:txBody>
          <a:bodyPr/>
          <a:lstStyle/>
          <a:p>
            <a:r>
              <a:rPr kumimoji="1" lang="en-US" altLang="ko-KR" sz="1800" dirty="0"/>
              <a:t>canvas</a:t>
            </a:r>
            <a:r>
              <a:rPr kumimoji="1" lang="ko-KR" altLang="en-US" sz="1800" dirty="0"/>
              <a:t>의 중심에 한 </a:t>
            </a:r>
            <a:r>
              <a:rPr kumimoji="1" lang="en-US" altLang="ko-KR" sz="1800" dirty="0"/>
              <a:t>edge</a:t>
            </a:r>
            <a:r>
              <a:rPr kumimoji="1" lang="ko-KR" altLang="en-US" sz="1800" dirty="0"/>
              <a:t>의 길이가 </a:t>
            </a:r>
            <a:r>
              <a:rPr kumimoji="1" lang="en-US" altLang="ko-KR" sz="1800" dirty="0"/>
              <a:t>0.3</a:t>
            </a:r>
            <a:r>
              <a:rPr kumimoji="1" lang="ko-KR" altLang="en-US" sz="1800" dirty="0"/>
              <a:t>인 정사각형을 그리고</a:t>
            </a:r>
            <a:r>
              <a:rPr kumimoji="1" lang="en-US" altLang="ko-KR" sz="1800" dirty="0"/>
              <a:t>, </a:t>
            </a:r>
          </a:p>
          <a:p>
            <a:r>
              <a:rPr kumimoji="1" lang="ko-KR" altLang="en-US" sz="1800" dirty="0"/>
              <a:t>이를 크기 변환 </a:t>
            </a:r>
            <a:r>
              <a:rPr kumimoji="1" lang="en-US" altLang="ko-KR" sz="1800" dirty="0"/>
              <a:t>(scaling), </a:t>
            </a:r>
            <a:r>
              <a:rPr kumimoji="1" lang="ko-KR" altLang="en-US" sz="1800" dirty="0"/>
              <a:t>회전 </a:t>
            </a:r>
            <a:r>
              <a:rPr kumimoji="1" lang="en-US" altLang="ko-KR" sz="1800" dirty="0"/>
              <a:t>(rotation), </a:t>
            </a:r>
            <a:r>
              <a:rPr kumimoji="1" lang="ko-KR" altLang="en-US" sz="1800" dirty="0"/>
              <a:t>이동 </a:t>
            </a:r>
            <a:r>
              <a:rPr kumimoji="1" lang="en-US" altLang="ko-KR" sz="1800" dirty="0"/>
              <a:t>(translation) </a:t>
            </a:r>
            <a:r>
              <a:rPr kumimoji="1" lang="ko-KR" altLang="en-US" sz="1800" dirty="0"/>
              <a:t>하는 예제임</a:t>
            </a:r>
            <a:r>
              <a:rPr kumimoji="1" lang="en-US" altLang="ko-KR" sz="1800" dirty="0"/>
              <a:t>.</a:t>
            </a:r>
          </a:p>
          <a:p>
            <a:r>
              <a:rPr kumimoji="1" lang="en-US" altLang="ko-KR" sz="1800" dirty="0"/>
              <a:t>T</a:t>
            </a:r>
            <a:r>
              <a:rPr kumimoji="1" lang="ko-KR" altLang="en-US" sz="1800" dirty="0"/>
              <a:t>는 </a:t>
            </a:r>
            <a:r>
              <a:rPr kumimoji="1" lang="en-US" altLang="ko-KR" sz="1800" dirty="0"/>
              <a:t>x, y </a:t>
            </a:r>
            <a:r>
              <a:rPr kumimoji="1" lang="ko-KR" altLang="en-US" sz="1800" dirty="0"/>
              <a:t>방향 모두 </a:t>
            </a:r>
            <a:r>
              <a:rPr kumimoji="1" lang="en-US" altLang="ko-KR" sz="1800" dirty="0"/>
              <a:t>+0.5 </a:t>
            </a:r>
            <a:r>
              <a:rPr kumimoji="1" lang="ko-KR" altLang="en-US" sz="1800" dirty="0"/>
              <a:t>만큼 </a:t>
            </a:r>
            <a:r>
              <a:rPr kumimoji="1" lang="en-US" altLang="ko-KR" sz="1800" dirty="0"/>
              <a:t>translation</a:t>
            </a:r>
          </a:p>
          <a:p>
            <a:r>
              <a:rPr kumimoji="1" lang="en-US" altLang="ko-KR" sz="1800" dirty="0"/>
              <a:t>R</a:t>
            </a:r>
            <a:r>
              <a:rPr kumimoji="1" lang="ko-KR" altLang="en-US" sz="1800" dirty="0"/>
              <a:t>은 원점을 중심으로 </a:t>
            </a:r>
            <a:r>
              <a:rPr kumimoji="1" lang="en-US" altLang="ko-KR" sz="1800" dirty="0"/>
              <a:t>2</a:t>
            </a:r>
            <a:r>
              <a:rPr kumimoji="1" lang="ko-KR" altLang="en-US" sz="1800" dirty="0"/>
              <a:t>초당 </a:t>
            </a:r>
            <a:r>
              <a:rPr kumimoji="1" lang="en-US" altLang="ko-KR" sz="1800" dirty="0"/>
              <a:t>1</a:t>
            </a:r>
            <a:r>
              <a:rPr kumimoji="1" lang="ko-KR" altLang="en-US" sz="1800" dirty="0"/>
              <a:t>회전의 속도로 </a:t>
            </a:r>
            <a:r>
              <a:rPr kumimoji="1" lang="en-US" altLang="ko-KR" sz="1800" dirty="0"/>
              <a:t>rotate</a:t>
            </a:r>
          </a:p>
          <a:p>
            <a:r>
              <a:rPr kumimoji="1" lang="en-US" altLang="ko-KR" sz="1800" dirty="0"/>
              <a:t>S</a:t>
            </a:r>
            <a:r>
              <a:rPr kumimoji="1" lang="ko-KR" altLang="en-US" sz="1800" dirty="0"/>
              <a:t>는 </a:t>
            </a:r>
            <a:r>
              <a:rPr kumimoji="1" lang="en-US" altLang="ko-KR" sz="1800" dirty="0"/>
              <a:t>x, y </a:t>
            </a:r>
            <a:r>
              <a:rPr kumimoji="1" lang="ko-KR" altLang="en-US" sz="1800" dirty="0"/>
              <a:t>방향 모두 </a:t>
            </a:r>
            <a:r>
              <a:rPr kumimoji="1" lang="en-US" altLang="ko-KR" sz="1800" dirty="0"/>
              <a:t>0.3</a:t>
            </a:r>
            <a:r>
              <a:rPr kumimoji="1" lang="ko-KR" altLang="en-US" sz="1800" dirty="0"/>
              <a:t>배로 </a:t>
            </a:r>
            <a:r>
              <a:rPr kumimoji="1" lang="en-US" altLang="ko-KR" sz="1800" dirty="0"/>
              <a:t>scale</a:t>
            </a:r>
          </a:p>
          <a:p>
            <a:r>
              <a:rPr kumimoji="1" lang="en-US" altLang="ko-KR" sz="1800" dirty="0"/>
              <a:t>keyboard 1</a:t>
            </a:r>
            <a:r>
              <a:rPr kumimoji="1" lang="ko-KR" altLang="en-US" sz="1800" dirty="0"/>
              <a:t>은 </a:t>
            </a:r>
            <a:r>
              <a:rPr kumimoji="1" lang="en-US" altLang="ko-KR" sz="1800" dirty="0"/>
              <a:t>TRS </a:t>
            </a:r>
            <a:r>
              <a:rPr kumimoji="1" lang="ko-KR" altLang="en-US" sz="1800" dirty="0"/>
              <a:t>순서로 적용</a:t>
            </a:r>
          </a:p>
          <a:p>
            <a:r>
              <a:rPr kumimoji="1" lang="en-US" altLang="ko-KR" sz="1800" dirty="0"/>
              <a:t>keyboard 2</a:t>
            </a:r>
            <a:r>
              <a:rPr kumimoji="1" lang="ko-KR" altLang="en-US" sz="1800" dirty="0"/>
              <a:t>는 </a:t>
            </a:r>
            <a:r>
              <a:rPr kumimoji="1" lang="en-US" altLang="ko-KR" sz="1800" dirty="0"/>
              <a:t>TSR </a:t>
            </a:r>
            <a:r>
              <a:rPr kumimoji="1" lang="ko-KR" altLang="en-US" sz="1800" dirty="0"/>
              <a:t>순서로 적용</a:t>
            </a:r>
          </a:p>
          <a:p>
            <a:r>
              <a:rPr kumimoji="1" lang="en-US" altLang="ko-KR" sz="1800" dirty="0"/>
              <a:t>keyboard 3</a:t>
            </a:r>
            <a:r>
              <a:rPr kumimoji="1" lang="ko-KR" altLang="en-US" sz="1800" dirty="0"/>
              <a:t>은 </a:t>
            </a:r>
            <a:r>
              <a:rPr kumimoji="1" lang="en-US" altLang="ko-KR" sz="1800" dirty="0"/>
              <a:t>RTS </a:t>
            </a:r>
            <a:r>
              <a:rPr kumimoji="1" lang="ko-KR" altLang="en-US" sz="1800" dirty="0"/>
              <a:t>순서로 적용</a:t>
            </a:r>
          </a:p>
          <a:p>
            <a:r>
              <a:rPr kumimoji="1" lang="en-US" altLang="ko-KR" sz="1800" dirty="0"/>
              <a:t>keyboard 4</a:t>
            </a:r>
            <a:r>
              <a:rPr kumimoji="1" lang="ko-KR" altLang="en-US" sz="1800" dirty="0"/>
              <a:t>는 </a:t>
            </a:r>
            <a:r>
              <a:rPr kumimoji="1" lang="en-US" altLang="ko-KR" sz="1800" dirty="0"/>
              <a:t>RST </a:t>
            </a:r>
            <a:r>
              <a:rPr kumimoji="1" lang="ko-KR" altLang="en-US" sz="1800" dirty="0"/>
              <a:t>순서로 적용</a:t>
            </a:r>
          </a:p>
          <a:p>
            <a:r>
              <a:rPr kumimoji="1" lang="en-US" altLang="ko-KR" sz="1800" dirty="0"/>
              <a:t>keyboard 5</a:t>
            </a:r>
            <a:r>
              <a:rPr kumimoji="1" lang="ko-KR" altLang="en-US" sz="1800" dirty="0"/>
              <a:t>는 </a:t>
            </a:r>
            <a:r>
              <a:rPr kumimoji="1" lang="en-US" altLang="ko-KR" sz="1800" dirty="0"/>
              <a:t>STR </a:t>
            </a:r>
            <a:r>
              <a:rPr kumimoji="1" lang="ko-KR" altLang="en-US" sz="1800" dirty="0"/>
              <a:t>순서로 적용</a:t>
            </a:r>
          </a:p>
          <a:p>
            <a:r>
              <a:rPr kumimoji="1" lang="en-US" altLang="ko-KR" sz="1800" dirty="0"/>
              <a:t>keyboard 6</a:t>
            </a:r>
            <a:r>
              <a:rPr kumimoji="1" lang="ko-KR" altLang="en-US" sz="1800" dirty="0"/>
              <a:t>은 </a:t>
            </a:r>
            <a:r>
              <a:rPr kumimoji="1" lang="en-US" altLang="ko-KR" sz="1800" dirty="0"/>
              <a:t>SRT </a:t>
            </a:r>
            <a:r>
              <a:rPr kumimoji="1" lang="ko-KR" altLang="en-US" sz="1800" dirty="0"/>
              <a:t>순서로 적용</a:t>
            </a:r>
          </a:p>
          <a:p>
            <a:r>
              <a:rPr kumimoji="1" lang="en-US" altLang="ko-KR" sz="1800" dirty="0"/>
              <a:t>keyboard 7</a:t>
            </a:r>
            <a:r>
              <a:rPr kumimoji="1" lang="ko-KR" altLang="en-US" sz="1800" dirty="0"/>
              <a:t>은 원래 위치로 돌아옴</a:t>
            </a:r>
          </a:p>
          <a:p>
            <a:endParaRPr kumimoji="1" lang="ko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1E9C43-349D-32CC-57AA-7D8D41CEB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ADE2D6-2A25-B834-92ED-0CA7109A3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1355695"/>
            <a:ext cx="4608512" cy="462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63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90A3D8-DE03-2680-E900-E231BF513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 Point in a Frame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6810194-0810-9CE0-5B61-61449F176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ko-KR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ko-KR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ko-KR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ko-KR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ko-KR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kumimoji="1" lang="en-US" altLang="ko-KR" b="0" i="1" dirty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=(1,0,0), </m:t>
                    </m:r>
                    <m:sSub>
                      <m:sSubPr>
                        <m:ctrlPr>
                          <a:rPr kumimoji="1"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ko-KR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=(0,1,0), </m:t>
                    </m:r>
                    <m:sSub>
                      <m:sSubPr>
                        <m:ctrlPr>
                          <a:rPr kumimoji="1"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ko-KR" i="1" dirty="0" err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=(0,0,1)</m:t>
                    </m:r>
                  </m:oMath>
                </a14:m>
                <a:r>
                  <a:rPr kumimoji="1" lang="en-US" altLang="ko-KR" dirty="0"/>
                  <a:t>: basis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={0,0,0}</m:t>
                    </m:r>
                  </m:oMath>
                </a14:m>
                <a:r>
                  <a:rPr kumimoji="1" lang="en-US" altLang="ko-KR" dirty="0"/>
                  <a:t>: origin</a:t>
                </a:r>
              </a:p>
              <a:p>
                <a:r>
                  <a:rPr kumimoji="1" lang="en-US" altLang="ko-KR" dirty="0"/>
                  <a:t>A point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=(3,5,2) </m:t>
                    </m:r>
                  </m:oMath>
                </a14:m>
                <a:r>
                  <a:rPr kumimoji="1" lang="en-US" altLang="ko-KR" dirty="0"/>
                  <a:t>in the frame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kumimoji="1" lang="en-US" altLang="ko-KR" dirty="0"/>
              </a:p>
              <a:p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 + 3</m:t>
                    </m:r>
                    <m:sSub>
                      <m:sSubPr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+5</m:t>
                    </m:r>
                    <m:sSub>
                      <m:sSubPr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kumimoji="1" lang="en-US" altLang="ko-KR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3,5,2</m:t>
                        </m:r>
                      </m:e>
                    </m:d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0,0,0</m:t>
                        </m:r>
                      </m:e>
                    </m:d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3,5,2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1" lang="en-US" altLang="ko-KR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ko-KR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ko-KR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kumimoji="1" lang="en-US" altLang="ko-KR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 dirty="0">
                            <a:latin typeface="Cambria Math" panose="02040503050406030204" pitchFamily="18" charset="0"/>
                          </a:rPr>
                          <m:t>3,5,2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R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kumimoji="1"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kumimoji="1"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R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kumimoji="1"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kumimoji="1"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R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kumimoji="1"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kumimoji="1"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kumimoji="1" lang="en-US" altLang="ko-KR" b="0" i="1" dirty="0" smtClean="0">
                        <a:latin typeface="Cambria Math" panose="02040503050406030204" pitchFamily="18" charset="0"/>
                      </a:rPr>
                      <m:t>=[3, 5, 2]</m:t>
                    </m:r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6810194-0810-9CE0-5B61-61449F176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0" t="-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5A6B6F-891E-4B5F-4FF8-5EE581F16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79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35C403-2551-440B-BD88-2F0A7CB1A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ex) 1: TRS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B0562D-D4B7-74F7-1BB0-C0131181D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Point transformation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Composite transformation Matrix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transformation </a:t>
            </a:r>
            <a:r>
              <a:rPr kumimoji="1" lang="ko-KR" altLang="en-US" dirty="0"/>
              <a:t>순서의 반대 순서로 곱함</a:t>
            </a:r>
            <a:endParaRPr kumimoji="1" lang="en-US" altLang="ko-KR" dirty="0"/>
          </a:p>
          <a:p>
            <a:r>
              <a:rPr kumimoji="1" lang="ko-KR" altLang="en-US" dirty="0"/>
              <a:t>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p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T, R, S </a:t>
            </a:r>
            <a:r>
              <a:rPr kumimoji="1" lang="ko-KR" altLang="en-US" dirty="0"/>
              <a:t>순서로 </a:t>
            </a:r>
            <a:r>
              <a:rPr kumimoji="1" lang="en-US" altLang="ko-KR" dirty="0"/>
              <a:t>transformation </a:t>
            </a:r>
            <a:r>
              <a:rPr kumimoji="1" lang="ko-KR" altLang="en-US" dirty="0"/>
              <a:t>하려면</a:t>
            </a:r>
            <a:endParaRPr kumimoji="1" lang="en-US" altLang="ko-KR" dirty="0"/>
          </a:p>
          <a:p>
            <a:r>
              <a:rPr kumimoji="1" lang="en-US" altLang="ko-KR" dirty="0"/>
              <a:t>p’ = </a:t>
            </a:r>
            <a:r>
              <a:rPr kumimoji="1" lang="en-US" altLang="ko-KR" dirty="0" err="1"/>
              <a:t>Tp</a:t>
            </a:r>
            <a:endParaRPr kumimoji="1" lang="en-US" altLang="ko-KR" dirty="0"/>
          </a:p>
          <a:p>
            <a:r>
              <a:rPr kumimoji="1" lang="en-US" altLang="ko-KR" dirty="0"/>
              <a:t>p’’ = R(p’) = R(</a:t>
            </a:r>
            <a:r>
              <a:rPr kumimoji="1" lang="en-US" altLang="ko-KR" dirty="0" err="1"/>
              <a:t>Tp</a:t>
            </a:r>
            <a:r>
              <a:rPr kumimoji="1" lang="en-US" altLang="ko-KR" dirty="0"/>
              <a:t>) = </a:t>
            </a:r>
            <a:r>
              <a:rPr kumimoji="1" lang="en-US" altLang="ko-KR" dirty="0" err="1"/>
              <a:t>RTp</a:t>
            </a:r>
            <a:endParaRPr kumimoji="1" lang="en-US" altLang="ko-KR" dirty="0"/>
          </a:p>
          <a:p>
            <a:r>
              <a:rPr kumimoji="1" lang="en-US" altLang="ko-KR" dirty="0"/>
              <a:t>p’’’ = S(p’’) = S(</a:t>
            </a:r>
            <a:r>
              <a:rPr kumimoji="1" lang="en-US" altLang="ko-KR" dirty="0" err="1"/>
              <a:t>RTp</a:t>
            </a:r>
            <a:r>
              <a:rPr kumimoji="1" lang="en-US" altLang="ko-KR" dirty="0"/>
              <a:t>) = </a:t>
            </a:r>
            <a:r>
              <a:rPr kumimoji="1" lang="en-US" altLang="ko-KR" dirty="0" err="1"/>
              <a:t>SRTp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C477E2-266C-B7AA-B7D8-FBA95FFDC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153A7E-8D43-C03D-59B6-87204670A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3519742"/>
            <a:ext cx="2191853" cy="22014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87C8F51-14BB-CE50-9F33-4A64A9896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4581" y="3504214"/>
            <a:ext cx="2191853" cy="22014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3D48040-C245-3C92-565B-7C3C0ED11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9746" y="3504214"/>
            <a:ext cx="2191853" cy="22014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B3A245-A4EF-E262-5190-064193F4D5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4911" y="3519742"/>
            <a:ext cx="2191853" cy="2201410"/>
          </a:xfrm>
          <a:prstGeom prst="rect">
            <a:avLst/>
          </a:prstGeom>
        </p:spPr>
      </p:pic>
      <p:sp>
        <p:nvSpPr>
          <p:cNvPr id="11" name="굽은 화살표[B] 10">
            <a:extLst>
              <a:ext uri="{FF2B5EF4-FFF2-40B4-BE49-F238E27FC236}">
                <a16:creationId xmlns:a16="http://schemas.microsoft.com/office/drawing/2014/main" id="{8FEA7B79-87E8-E72B-0DA5-A2118356C5EE}"/>
              </a:ext>
            </a:extLst>
          </p:cNvPr>
          <p:cNvSpPr/>
          <p:nvPr/>
        </p:nvSpPr>
        <p:spPr>
          <a:xfrm rot="20375263" flipH="1">
            <a:off x="6995554" y="3679804"/>
            <a:ext cx="618134" cy="677923"/>
          </a:xfrm>
          <a:prstGeom prst="bentArrow">
            <a:avLst>
              <a:gd name="adj1" fmla="val 25000"/>
              <a:gd name="adj2" fmla="val 28391"/>
              <a:gd name="adj3" fmla="val 25000"/>
              <a:gd name="adj4" fmla="val 68006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sp>
        <p:nvSpPr>
          <p:cNvPr id="12" name="아래쪽 화살표[D] 11">
            <a:extLst>
              <a:ext uri="{FF2B5EF4-FFF2-40B4-BE49-F238E27FC236}">
                <a16:creationId xmlns:a16="http://schemas.microsoft.com/office/drawing/2014/main" id="{47A68198-0C4E-424A-E8D4-F9BADCFE58EF}"/>
              </a:ext>
            </a:extLst>
          </p:cNvPr>
          <p:cNvSpPr/>
          <p:nvPr/>
        </p:nvSpPr>
        <p:spPr>
          <a:xfrm rot="19085603" flipH="1">
            <a:off x="8730251" y="3891485"/>
            <a:ext cx="381967" cy="487539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6F6D40-D231-2209-9851-B08189DA1630}"/>
              </a:ext>
            </a:extLst>
          </p:cNvPr>
          <p:cNvSpPr txBox="1"/>
          <p:nvPr/>
        </p:nvSpPr>
        <p:spPr>
          <a:xfrm>
            <a:off x="3905376" y="5723964"/>
            <a:ext cx="1050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/>
              <a:t>p’ = </a:t>
            </a:r>
            <a:r>
              <a:rPr kumimoji="1" lang="en-US" altLang="ko-KR" dirty="0" err="1"/>
              <a:t>Tp</a:t>
            </a:r>
            <a:endParaRPr kumimoji="1"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94B5A4-BAC6-E1FB-81CE-77F020BF9289}"/>
              </a:ext>
            </a:extLst>
          </p:cNvPr>
          <p:cNvSpPr txBox="1"/>
          <p:nvPr/>
        </p:nvSpPr>
        <p:spPr>
          <a:xfrm>
            <a:off x="6274361" y="5721152"/>
            <a:ext cx="1244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/>
              <a:t>p’’ = </a:t>
            </a:r>
            <a:r>
              <a:rPr kumimoji="1" lang="en-US" altLang="ko-KR" dirty="0" err="1"/>
              <a:t>RTp</a:t>
            </a:r>
            <a:endParaRPr kumimoji="1"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5E18F8-A25F-86AD-7C35-843230E86EC3}"/>
              </a:ext>
            </a:extLst>
          </p:cNvPr>
          <p:cNvSpPr txBox="1"/>
          <p:nvPr/>
        </p:nvSpPr>
        <p:spPr>
          <a:xfrm>
            <a:off x="8695425" y="5721152"/>
            <a:ext cx="1450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/>
              <a:t>p’’’ = </a:t>
            </a:r>
            <a:r>
              <a:rPr kumimoji="1" lang="en-US" altLang="ko-KR" dirty="0" err="1"/>
              <a:t>SRTp</a:t>
            </a:r>
            <a:endParaRPr kumimoji="1"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978D4E-40EC-950F-C196-B7372AF62694}"/>
              </a:ext>
            </a:extLst>
          </p:cNvPr>
          <p:cNvSpPr txBox="1"/>
          <p:nvPr/>
        </p:nvSpPr>
        <p:spPr>
          <a:xfrm>
            <a:off x="1675236" y="5721152"/>
            <a:ext cx="391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404098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/>
      <p:bldP spid="16" grpId="0"/>
      <p:bldP spid="17" grpId="0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5E39D8-C9CE-A853-D99C-FDAFB8A67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ex) 5: STR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56935D-A137-92FE-EB18-DC32119AE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1124743"/>
            <a:ext cx="11043247" cy="1656185"/>
          </a:xfrm>
        </p:spPr>
        <p:txBody>
          <a:bodyPr/>
          <a:lstStyle/>
          <a:p>
            <a:r>
              <a:rPr kumimoji="1" lang="en-US" altLang="ko-KR" dirty="0"/>
              <a:t>p’ = </a:t>
            </a:r>
            <a:r>
              <a:rPr kumimoji="1" lang="en-US" altLang="ko-KR" dirty="0" err="1"/>
              <a:t>Sp</a:t>
            </a:r>
            <a:endParaRPr kumimoji="1" lang="en-US" altLang="ko-KR" dirty="0"/>
          </a:p>
          <a:p>
            <a:r>
              <a:rPr kumimoji="1" lang="en-US" altLang="ko-KR" dirty="0"/>
              <a:t>p’’ = T(p’) = T(</a:t>
            </a:r>
            <a:r>
              <a:rPr kumimoji="1" lang="en-US" altLang="ko-KR" dirty="0" err="1"/>
              <a:t>Sp</a:t>
            </a:r>
            <a:r>
              <a:rPr kumimoji="1" lang="en-US" altLang="ko-KR" dirty="0"/>
              <a:t>) = </a:t>
            </a:r>
            <a:r>
              <a:rPr kumimoji="1" lang="en-US" altLang="ko-KR" dirty="0" err="1"/>
              <a:t>TSp</a:t>
            </a:r>
            <a:endParaRPr kumimoji="1" lang="en-US" altLang="ko-KR" dirty="0"/>
          </a:p>
          <a:p>
            <a:r>
              <a:rPr kumimoji="1" lang="en-US" altLang="ko-KR" dirty="0"/>
              <a:t>p’’’ = R(p’’) = R(</a:t>
            </a:r>
            <a:r>
              <a:rPr kumimoji="1" lang="en-US" altLang="ko-KR" dirty="0" err="1"/>
              <a:t>TSp</a:t>
            </a:r>
            <a:r>
              <a:rPr kumimoji="1" lang="en-US" altLang="ko-KR" dirty="0"/>
              <a:t>) = </a:t>
            </a:r>
            <a:r>
              <a:rPr kumimoji="1" lang="en-US" altLang="ko-KR" dirty="0" err="1"/>
              <a:t>RTSp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1C6AF4-3C11-F3BF-02C1-C477DEBFB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DCF61E-807B-6708-16BD-5934F7B83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2708920"/>
            <a:ext cx="2191853" cy="22014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5E3CDE-6F3C-2C49-65C6-8B182EA43681}"/>
              </a:ext>
            </a:extLst>
          </p:cNvPr>
          <p:cNvSpPr txBox="1"/>
          <p:nvPr/>
        </p:nvSpPr>
        <p:spPr>
          <a:xfrm>
            <a:off x="1675236" y="4910330"/>
            <a:ext cx="391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/>
              <a:t>p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2590F4-C6FC-729A-8E21-251E8EA10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688" y="2708920"/>
            <a:ext cx="2191853" cy="22014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717974-CC60-49AE-941A-60B06AE866FB}"/>
              </a:ext>
            </a:extLst>
          </p:cNvPr>
          <p:cNvSpPr txBox="1"/>
          <p:nvPr/>
        </p:nvSpPr>
        <p:spPr>
          <a:xfrm>
            <a:off x="3905376" y="4913142"/>
            <a:ext cx="1050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/>
              <a:t>p’ = </a:t>
            </a:r>
            <a:r>
              <a:rPr kumimoji="1" lang="en-US" altLang="ko-KR" dirty="0" err="1"/>
              <a:t>Sp</a:t>
            </a:r>
            <a:endParaRPr kumimoji="1"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8CDC8C0-D6DF-CF6D-9743-28F11C6A8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5960" y="2712922"/>
            <a:ext cx="2187868" cy="21974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72042B-17A9-18EF-C56C-21BDEA098ADF}"/>
              </a:ext>
            </a:extLst>
          </p:cNvPr>
          <p:cNvSpPr txBox="1"/>
          <p:nvPr/>
        </p:nvSpPr>
        <p:spPr>
          <a:xfrm>
            <a:off x="6274361" y="4910330"/>
            <a:ext cx="1244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/>
              <a:t>p’’ = </a:t>
            </a:r>
            <a:r>
              <a:rPr kumimoji="1" lang="en-US" altLang="ko-KR" dirty="0" err="1"/>
              <a:t>TSp</a:t>
            </a:r>
            <a:endParaRPr kumimoji="1"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6422AB0-2971-6BF7-397D-58571A73C0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8731" y="2712922"/>
            <a:ext cx="2187868" cy="21974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DE4672-D065-B9B4-3A58-EB5A60885004}"/>
              </a:ext>
            </a:extLst>
          </p:cNvPr>
          <p:cNvSpPr txBox="1"/>
          <p:nvPr/>
        </p:nvSpPr>
        <p:spPr>
          <a:xfrm>
            <a:off x="8695425" y="4910330"/>
            <a:ext cx="1450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/>
              <a:t>p’’’ = </a:t>
            </a:r>
            <a:r>
              <a:rPr kumimoji="1" lang="en-US" altLang="ko-KR" dirty="0" err="1"/>
              <a:t>RTSp</a:t>
            </a:r>
            <a:endParaRPr kumimoji="1" lang="en-US" altLang="ko-KR" dirty="0"/>
          </a:p>
        </p:txBody>
      </p:sp>
      <p:sp>
        <p:nvSpPr>
          <p:cNvPr id="13" name="굽은 화살표[B] 12">
            <a:extLst>
              <a:ext uri="{FF2B5EF4-FFF2-40B4-BE49-F238E27FC236}">
                <a16:creationId xmlns:a16="http://schemas.microsoft.com/office/drawing/2014/main" id="{D0B6DA84-5576-2A47-B7D2-F8D2066967AD}"/>
              </a:ext>
            </a:extLst>
          </p:cNvPr>
          <p:cNvSpPr/>
          <p:nvPr/>
        </p:nvSpPr>
        <p:spPr>
          <a:xfrm rot="20375263" flipH="1">
            <a:off x="9111769" y="2846133"/>
            <a:ext cx="618134" cy="677923"/>
          </a:xfrm>
          <a:prstGeom prst="bentArrow">
            <a:avLst>
              <a:gd name="adj1" fmla="val 25000"/>
              <a:gd name="adj2" fmla="val 28391"/>
              <a:gd name="adj3" fmla="val 25000"/>
              <a:gd name="adj4" fmla="val 68006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21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2235B8-1A0E-9582-3554-70A52818E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gl</a:t>
            </a:r>
            <a:r>
              <a:rPr kumimoji="1" lang="en-US" altLang="ko-KR" dirty="0"/>
              <a:t>-matrix functions (1/2)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9BE9C8-298B-700F-9DB4-D7E648A3C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CFC862-FBD0-374A-624C-D5E4997468F4}"/>
              </a:ext>
            </a:extLst>
          </p:cNvPr>
          <p:cNvSpPr txBox="1"/>
          <p:nvPr/>
        </p:nvSpPr>
        <p:spPr>
          <a:xfrm>
            <a:off x="551383" y="1268760"/>
            <a:ext cx="11043247" cy="313932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getTransformMatrices() {</a:t>
            </a:r>
          </a:p>
          <a:p>
            <a:r>
              <a:rPr lang="en-US" altLang="ko-KR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altLang="ko-KR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ko-KR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R" dirty="0">
                <a:effectLst/>
                <a:latin typeface="Menlo" panose="020B0609030804020204" pitchFamily="49" charset="0"/>
              </a:rPr>
              <a:t>T = mat4.create(); </a:t>
            </a:r>
            <a:r>
              <a:rPr lang="en-US" altLang="ko-KR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// 4x4 identity matrix </a:t>
            </a:r>
            <a:r>
              <a:rPr lang="ko-KR" altLang="en-US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생성</a:t>
            </a:r>
          </a:p>
          <a:p>
            <a:r>
              <a:rPr lang="ko-KR" alt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altLang="ko-KR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 = mat4.create();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altLang="ko-KR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 = mat4.create();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 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mat4.translate(T, T, [</a:t>
            </a:r>
            <a:r>
              <a:rPr lang="en-US" altLang="ko-KR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0.5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0.5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]); </a:t>
            </a:r>
            <a:r>
              <a:rPr lang="en-US" altLang="ko-KR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// T</a:t>
            </a:r>
            <a:r>
              <a:rPr lang="ko-KR" altLang="en-US" dirty="0" err="1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를</a:t>
            </a:r>
            <a:r>
              <a:rPr lang="ko-KR" altLang="en-US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R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translation matrix</a:t>
            </a:r>
            <a:r>
              <a:rPr lang="ko-KR" altLang="en-US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로</a:t>
            </a:r>
            <a:endParaRPr lang="ko-KR" alt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ko-KR" alt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mat4.rotate(R, R, rotationAngle, [</a:t>
            </a:r>
            <a:r>
              <a:rPr lang="en-US" altLang="ko-KR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]); </a:t>
            </a:r>
            <a:r>
              <a:rPr lang="en-US" altLang="ko-KR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// R</a:t>
            </a:r>
            <a:r>
              <a:rPr lang="ko-KR" altLang="en-US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을 </a:t>
            </a:r>
            <a:r>
              <a:rPr lang="en-US" altLang="ko-KR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z</a:t>
            </a:r>
            <a:r>
              <a:rPr lang="ko-KR" altLang="en-US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R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rotation matrix</a:t>
            </a:r>
            <a:r>
              <a:rPr lang="ko-KR" altLang="en-US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로</a:t>
            </a:r>
            <a:endParaRPr lang="ko-KR" alt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ko-KR" alt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mat4.scale(S, S, [</a:t>
            </a:r>
            <a:r>
              <a:rPr lang="en-US" altLang="ko-KR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0.3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0.3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]); </a:t>
            </a:r>
            <a:r>
              <a:rPr lang="en-US" altLang="ko-KR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// S</a:t>
            </a:r>
            <a:r>
              <a:rPr lang="ko-KR" altLang="en-US" dirty="0" err="1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를</a:t>
            </a:r>
            <a:r>
              <a:rPr lang="ko-KR" altLang="en-US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R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scale matrix</a:t>
            </a:r>
            <a:r>
              <a:rPr lang="ko-KR" altLang="en-US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로</a:t>
            </a:r>
            <a:endParaRPr lang="ko-KR" alt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ko-KR" alt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 </a:t>
            </a:r>
          </a:p>
          <a:p>
            <a:r>
              <a:rPr lang="ko-KR" alt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altLang="ko-KR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 T, R, S };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1457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allAtOnce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E234D5-0842-B2AC-ABB1-CF569B9B9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gl</a:t>
            </a:r>
            <a:r>
              <a:rPr kumimoji="1" lang="en-US" altLang="ko-KR" dirty="0"/>
              <a:t>-matrix functions (2/2)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A6D8BE-7D03-3E3D-4DD3-139A997DC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09FB56-AD16-A5E0-0AB3-43C669E07229}"/>
              </a:ext>
            </a:extLst>
          </p:cNvPr>
          <p:cNvSpPr txBox="1"/>
          <p:nvPr/>
        </p:nvSpPr>
        <p:spPr>
          <a:xfrm>
            <a:off x="551384" y="1106860"/>
            <a:ext cx="11089231" cy="535531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applyTransform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(type) {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finalTransform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mat4.create();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altLang="ko-KR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 T, R, S } = getTransformMatrices();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 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altLang="ko-KR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transformOrder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{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US" altLang="ko-KR" dirty="0">
                <a:solidFill>
                  <a:srgbClr val="C41A16"/>
                </a:solidFill>
                <a:effectLst/>
                <a:latin typeface="Menlo" panose="020B0609030804020204" pitchFamily="49" charset="0"/>
              </a:rPr>
              <a:t>'TRS'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[T, R, S],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US" altLang="ko-KR" dirty="0">
                <a:solidFill>
                  <a:srgbClr val="C41A16"/>
                </a:solidFill>
                <a:effectLst/>
                <a:latin typeface="Menlo" panose="020B0609030804020204" pitchFamily="49" charset="0"/>
              </a:rPr>
              <a:t>'TSR'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[T, S, R],</a:t>
            </a:r>
          </a:p>
          <a:p>
            <a:r>
              <a:rPr lang="ko-KR" altLang="en-US" dirty="0">
                <a:solidFill>
                  <a:srgbClr val="000000"/>
                </a:solidFill>
                <a:latin typeface="Menlo" panose="020B0609030804020204" pitchFamily="49" charset="0"/>
              </a:rPr>
              <a:t>         </a:t>
            </a:r>
            <a:r>
              <a:rPr lang="en-US" altLang="ko-KR" dirty="0">
                <a:solidFill>
                  <a:srgbClr val="000000"/>
                </a:solidFill>
                <a:latin typeface="Menlo" panose="020B0609030804020204" pitchFamily="49" charset="0"/>
              </a:rPr>
              <a:t>...</a:t>
            </a:r>
            <a:endParaRPr lang="en-US" altLang="ko-KR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};</a:t>
            </a:r>
          </a:p>
          <a:p>
            <a:b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altLang="ko-KR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    //</a:t>
            </a:r>
            <a:r>
              <a:rPr lang="ko-KR" altLang="en-US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R" dirty="0" err="1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array.forEach</a:t>
            </a:r>
            <a:r>
              <a:rPr lang="en-US" altLang="ko-KR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(...) : array </a:t>
            </a:r>
            <a:r>
              <a:rPr lang="ko-KR" altLang="en-US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각 </a:t>
            </a:r>
            <a:r>
              <a:rPr lang="en-US" altLang="ko-KR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element</a:t>
            </a:r>
            <a:r>
              <a:rPr lang="ko-KR" altLang="en-US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에 대해 반복</a:t>
            </a:r>
          </a:p>
          <a:p>
            <a:endParaRPr lang="en-US" altLang="ko-KR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ko-KR" alt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altLang="ko-KR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transformOrder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[type]) {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transformOrder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[type].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forEach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(matrix =&gt; {</a:t>
            </a:r>
          </a:p>
          <a:p>
            <a:r>
              <a:rPr lang="en-US" altLang="ko-KR" dirty="0">
                <a:solidFill>
                  <a:srgbClr val="000000"/>
                </a:solidFill>
                <a:latin typeface="Menlo" panose="020B0609030804020204" pitchFamily="49" charset="0"/>
              </a:rPr>
              <a:t>            </a:t>
            </a:r>
            <a:r>
              <a:rPr lang="en-US" altLang="ko-KR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// </a:t>
            </a:r>
            <a:r>
              <a:rPr lang="en-US" altLang="ko-KR" dirty="0" err="1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finalTransform</a:t>
            </a:r>
            <a:r>
              <a:rPr lang="en-US" altLang="ko-KR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 = matrix * </a:t>
            </a:r>
            <a:r>
              <a:rPr lang="en-US" altLang="ko-KR" dirty="0" err="1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finalTransform</a:t>
            </a:r>
            <a:endParaRPr lang="en-US" altLang="ko-KR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    mat4.multiply(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finalTransform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matrix,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finalTransform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});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}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1606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allAtOnce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C4BBAD-FBCD-7E4F-94E9-AA4BB182A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Translation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9C5A04-5112-B340-96AE-67905C5CF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FC9136-2BE8-5940-A048-43CDA5834C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1717" b="87591"/>
          <a:stretch/>
        </p:blipFill>
        <p:spPr>
          <a:xfrm>
            <a:off x="829839" y="1418682"/>
            <a:ext cx="1653185" cy="570508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0C598D1B-C92B-5C73-F064-AC553BFF993F}"/>
              </a:ext>
            </a:extLst>
          </p:cNvPr>
          <p:cNvGrpSpPr/>
          <p:nvPr/>
        </p:nvGrpSpPr>
        <p:grpSpPr>
          <a:xfrm>
            <a:off x="3719736" y="1304764"/>
            <a:ext cx="4037411" cy="2376264"/>
            <a:chOff x="6528047" y="1338259"/>
            <a:chExt cx="4037411" cy="237626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5844FE8-2B11-F2CD-AB91-120B12018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2543" t="27969" r="32808" b="20343"/>
            <a:stretch/>
          </p:blipFill>
          <p:spPr>
            <a:xfrm>
              <a:off x="6528047" y="1338259"/>
              <a:ext cx="4037411" cy="2376264"/>
            </a:xfrm>
            <a:prstGeom prst="rect">
              <a:avLst/>
            </a:prstGeom>
          </p:spPr>
        </p:pic>
        <p:pic>
          <p:nvPicPr>
            <p:cNvPr id="10" name="그림 9" descr="용기, 상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3F93A8DF-502F-F9B1-31FC-134106064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4072" y="1631041"/>
              <a:ext cx="1727200" cy="1790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699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5E1A06-75CC-0242-920A-3DF42DBC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Translation Matrix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8DBC43-CB3F-8446-B228-5EC35813D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090B51-23FE-7249-90E8-4BD7ED2B99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11373" b="2791"/>
          <a:stretch/>
        </p:blipFill>
        <p:spPr>
          <a:xfrm>
            <a:off x="495185" y="1590121"/>
            <a:ext cx="1440714" cy="5185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2ACD098-173D-0E4D-AE4F-0FBC83AE2D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611"/>
          <a:stretch/>
        </p:blipFill>
        <p:spPr>
          <a:xfrm>
            <a:off x="2641786" y="940306"/>
            <a:ext cx="4318310" cy="190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2768A5-7B16-4B4E-919B-0DF92CCD4B8F}"/>
              </a:ext>
            </a:extLst>
          </p:cNvPr>
          <p:cNvSpPr txBox="1"/>
          <p:nvPr/>
        </p:nvSpPr>
        <p:spPr>
          <a:xfrm>
            <a:off x="7104112" y="1708140"/>
            <a:ext cx="2569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 Homogeneous form</a:t>
            </a:r>
            <a:endParaRPr kumimoji="1"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283CF1F-E97D-3341-A519-9746AD1D0FAF}"/>
              </a:ext>
            </a:extLst>
          </p:cNvPr>
          <p:cNvGrpSpPr/>
          <p:nvPr/>
        </p:nvGrpSpPr>
        <p:grpSpPr>
          <a:xfrm>
            <a:off x="495185" y="2957974"/>
            <a:ext cx="4262206" cy="1778000"/>
            <a:chOff x="705151" y="4250636"/>
            <a:chExt cx="4262206" cy="17780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811EE83-16A1-DB4F-B466-A50FD7DE9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7157" y="4250636"/>
              <a:ext cx="2870200" cy="17780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4FCC356-5369-9D4A-93C6-C81F50D23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5151" y="4899125"/>
              <a:ext cx="1676400" cy="45720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87BA5023-8275-C543-AF9C-E35EEF56D8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3836" y="4735974"/>
            <a:ext cx="1739900" cy="17907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B07FB36E-3E97-134C-AD07-97A2A2C1DDF5}"/>
              </a:ext>
            </a:extLst>
          </p:cNvPr>
          <p:cNvGrpSpPr/>
          <p:nvPr/>
        </p:nvGrpSpPr>
        <p:grpSpPr>
          <a:xfrm>
            <a:off x="4945847" y="2957974"/>
            <a:ext cx="5893066" cy="1905000"/>
            <a:chOff x="5245884" y="3412987"/>
            <a:chExt cx="5893066" cy="190500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799FB4A-19AE-5C44-9E5A-E9D1724FA6C4}"/>
                </a:ext>
              </a:extLst>
            </p:cNvPr>
            <p:cNvGrpSpPr/>
            <p:nvPr/>
          </p:nvGrpSpPr>
          <p:grpSpPr>
            <a:xfrm>
              <a:off x="5245884" y="4101232"/>
              <a:ext cx="2535537" cy="504687"/>
              <a:chOff x="561055" y="3611218"/>
              <a:chExt cx="2535537" cy="504687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AD990C1B-0313-744F-8FF7-660970F362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r="36836"/>
              <a:stretch/>
            </p:blipFill>
            <p:spPr>
              <a:xfrm>
                <a:off x="561055" y="3611218"/>
                <a:ext cx="697902" cy="457200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CF550048-3252-EF47-9C0F-C88B6E50CE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58957" y="3658705"/>
                <a:ext cx="1676400" cy="457200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605A7611-1881-974E-A0E8-4ADCB5FBA2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82244" r="3163"/>
              <a:stretch/>
            </p:blipFill>
            <p:spPr>
              <a:xfrm>
                <a:off x="2935358" y="3611218"/>
                <a:ext cx="161234" cy="457200"/>
              </a:xfrm>
              <a:prstGeom prst="rect">
                <a:avLst/>
              </a:prstGeom>
            </p:spPr>
          </p:pic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7A6BCBC-CD0E-7F4B-A92C-F9893177CB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477"/>
            <a:stretch/>
          </p:blipFill>
          <p:spPr>
            <a:xfrm>
              <a:off x="7843984" y="3491492"/>
              <a:ext cx="2569487" cy="177800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58FA9C8-95E6-9446-ACA8-BBCD39997E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340" r="77194"/>
            <a:stretch/>
          </p:blipFill>
          <p:spPr>
            <a:xfrm>
              <a:off x="10381712" y="3412987"/>
              <a:ext cx="757238" cy="1905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67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2BF7B4-A8EC-3844-A005-F420ACC6D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Inverse Translation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891A91-F922-AA49-A59D-ED9DA010E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6F21FB-22F5-624D-9CF3-B728AF2F4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21" y="4176078"/>
            <a:ext cx="7505700" cy="19685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48F00A2-D572-1747-8FAA-C48CD83960D0}"/>
              </a:ext>
            </a:extLst>
          </p:cNvPr>
          <p:cNvGrpSpPr/>
          <p:nvPr/>
        </p:nvGrpSpPr>
        <p:grpSpPr>
          <a:xfrm>
            <a:off x="965932" y="1254578"/>
            <a:ext cx="3614739" cy="2896317"/>
            <a:chOff x="1710037" y="3089001"/>
            <a:chExt cx="3614739" cy="289631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3E726A0-734C-104B-8D2E-A225540AD4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102" t="28823" r="33922" b="20521"/>
            <a:stretch/>
          </p:blipFill>
          <p:spPr>
            <a:xfrm>
              <a:off x="1710037" y="3557587"/>
              <a:ext cx="3614739" cy="2328863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3A252C5-C018-1B4C-A36A-33F2AB05C035}"/>
                </a:ext>
              </a:extLst>
            </p:cNvPr>
            <p:cNvGrpSpPr/>
            <p:nvPr/>
          </p:nvGrpSpPr>
          <p:grpSpPr>
            <a:xfrm>
              <a:off x="3087806" y="5528118"/>
              <a:ext cx="1709628" cy="457200"/>
              <a:chOff x="3087806" y="5528118"/>
              <a:chExt cx="1709628" cy="457200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B759345C-5257-B443-9938-FBCAB3ABF2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3222"/>
              <a:stretch/>
            </p:blipFill>
            <p:spPr>
              <a:xfrm>
                <a:off x="3342683" y="5528118"/>
                <a:ext cx="1454751" cy="4572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6B4A173-5945-2644-AE82-D815F96B055A}"/>
                      </a:ext>
                    </a:extLst>
                  </p:cNvPr>
                  <p:cNvSpPr txBox="1"/>
                  <p:nvPr/>
                </p:nvSpPr>
                <p:spPr>
                  <a:xfrm>
                    <a:off x="3087806" y="5568507"/>
                    <a:ext cx="25487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kumimoji="1" lang="ko-KR" alt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6B4A173-5945-2644-AE82-D815F96B05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87806" y="5568507"/>
                    <a:ext cx="254877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476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4C633D02-161C-8148-96F0-86F5D89EBDC2}"/>
                </a:ext>
              </a:extLst>
            </p:cNvPr>
            <p:cNvCxnSpPr/>
            <p:nvPr/>
          </p:nvCxnSpPr>
          <p:spPr bwMode="auto">
            <a:xfrm flipH="1">
              <a:off x="1710037" y="3429000"/>
              <a:ext cx="1947563" cy="310487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D51FD33-BD4C-5742-A855-1934E0372A5E}"/>
                    </a:ext>
                  </a:extLst>
                </p:cNvPr>
                <p:cNvSpPr txBox="1"/>
                <p:nvPr/>
              </p:nvSpPr>
              <p:spPr>
                <a:xfrm>
                  <a:off x="1767066" y="3089001"/>
                  <a:ext cx="2332562" cy="2989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=(−</m:t>
                        </m:r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,−</m:t>
                        </m:r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,−</m:t>
                        </m:r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D51FD33-BD4C-5742-A855-1934E0372A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7066" y="3089001"/>
                  <a:ext cx="2332562" cy="298928"/>
                </a:xfrm>
                <a:prstGeom prst="rect">
                  <a:avLst/>
                </a:prstGeom>
                <a:blipFill>
                  <a:blip r:embed="rId7"/>
                  <a:stretch>
                    <a:fillRect r="-2174" b="-2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1740739-0EA2-9E49-B0E6-B78CC7274C8B}"/>
              </a:ext>
            </a:extLst>
          </p:cNvPr>
          <p:cNvSpPr txBox="1"/>
          <p:nvPr/>
        </p:nvSpPr>
        <p:spPr>
          <a:xfrm>
            <a:off x="4231224" y="3201312"/>
            <a:ext cx="2467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Figure from: Edward Angel, Interactive Computer Graphics: A Top-down Approach with WebGL,</a:t>
            </a:r>
          </a:p>
          <a:p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7</a:t>
            </a:r>
            <a:r>
              <a:rPr kumimoji="1" lang="en-US" altLang="ko-KR" sz="1100" baseline="30000" dirty="0">
                <a:solidFill>
                  <a:schemeClr val="bg1">
                    <a:lumMod val="50000"/>
                  </a:schemeClr>
                </a:solidFill>
              </a:rPr>
              <a:t>th</a:t>
            </a:r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 edition, Pearson, 2014.</a:t>
            </a:r>
            <a:endParaRPr kumimoji="1"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34958D-D481-8F42-8F0D-CA3758D2EF85}"/>
                  </a:ext>
                </a:extLst>
              </p:cNvPr>
              <p:cNvSpPr txBox="1"/>
              <p:nvPr/>
            </p:nvSpPr>
            <p:spPr>
              <a:xfrm>
                <a:off x="6960096" y="1607527"/>
                <a:ext cx="3529171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𝑇𝑝</m:t>
                      </m:r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ko-KR" sz="2400" b="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R" sz="2400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multiply</m:t>
                      </m:r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ko-KR" sz="2400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at</m:t>
                      </m:r>
                      <m:r>
                        <a:rPr kumimoji="1" lang="en-US" altLang="ko-KR" sz="2400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ko-KR" sz="2400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both</m:t>
                      </m:r>
                      <m:r>
                        <a:rPr kumimoji="1" lang="en-US" altLang="ko-KR" sz="2400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ko-KR" sz="2400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sides</m:t>
                      </m:r>
                    </m:oMath>
                  </m:oMathPara>
                </a14:m>
                <a:endParaRPr kumimoji="1" lang="en-US" altLang="ko-KR" sz="24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𝑇𝑝</m:t>
                      </m:r>
                    </m:oMath>
                  </m:oMathPara>
                </a14:m>
                <a:endParaRPr kumimoji="1" lang="en-US" altLang="ko-KR" sz="2400" b="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kumimoji="1" lang="en-US" altLang="ko-KR" sz="2400" b="0" i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so</a:t>
                </a:r>
                <a:r>
                  <a:rPr kumimoji="1" lang="en-US" altLang="ko-KR" sz="2400" b="0" i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ko-KR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ko-KR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kumimoji="1" lang="en-US" altLang="ko-K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kumimoji="1" lang="en-US" altLang="ko-KR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ko-KR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kumimoji="1" lang="en-US" altLang="ko-KR" sz="2400" b="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34958D-D481-8F42-8F0D-CA3758D2E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96" y="1607527"/>
                <a:ext cx="3529171" cy="1477328"/>
              </a:xfrm>
              <a:prstGeom prst="rect">
                <a:avLst/>
              </a:prstGeom>
              <a:blipFill>
                <a:blip r:embed="rId8"/>
                <a:stretch>
                  <a:fillRect l="-2151" t="-2564" r="-717" b="-119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628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76E380-6211-1A4E-B768-AF72BE1D9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2D Rotation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DA0434-1680-3F46-8369-294F30A7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97E223-830C-FB48-B6CF-99C32D6B9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294" y="1674485"/>
            <a:ext cx="2692400" cy="2705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8545E8-8290-DA41-8FE6-4E9AABD4FF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834"/>
          <a:stretch/>
        </p:blipFill>
        <p:spPr>
          <a:xfrm>
            <a:off x="1090919" y="1674485"/>
            <a:ext cx="2336800" cy="10489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A3989D-700F-D342-AB03-CE43EF7A7856}"/>
                  </a:ext>
                </a:extLst>
              </p:cNvPr>
              <p:cNvSpPr txBox="1"/>
              <p:nvPr/>
            </p:nvSpPr>
            <p:spPr>
              <a:xfrm>
                <a:off x="4318650" y="1887486"/>
                <a:ext cx="2501582" cy="465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kumimoji="1" lang="en-US" altLang="ko-KR" sz="20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kumimoji="1" lang="en-US" altLang="ko-KR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ko-KR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kumimoji="1" lang="en-US" altLang="ko-KR" sz="20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20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ko-KR" sz="20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ko-KR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en-US" altLang="ko-KR" sz="20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20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kumimoji="1" lang="en-US" altLang="ko-KR" sz="20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kumimoji="1"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A3989D-700F-D342-AB03-CE43EF7A7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650" y="1887486"/>
                <a:ext cx="2501582" cy="465064"/>
              </a:xfrm>
              <a:prstGeom prst="rect">
                <a:avLst/>
              </a:prstGeom>
              <a:blipFill>
                <a:blip r:embed="rId5"/>
                <a:stretch>
                  <a:fillRect l="-2010"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7454347-12A9-434D-983F-C5D18E4E7ABE}"/>
                  </a:ext>
                </a:extLst>
              </p:cNvPr>
              <p:cNvSpPr/>
              <p:nvPr/>
            </p:nvSpPr>
            <p:spPr>
              <a:xfrm>
                <a:off x="483153" y="1001954"/>
                <a:ext cx="1071493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" altLang="ko-KR" sz="24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" altLang="ko-KR" sz="24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" altLang="ko-KR" sz="24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" altLang="ko-KR" sz="24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" altLang="ko-KR" sz="24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is rotated about the origin by an angle </a:t>
                </a:r>
                <a14:m>
                  <m:oMath xmlns:m="http://schemas.openxmlformats.org/officeDocument/2006/math">
                    <m:r>
                      <a:rPr lang="en" altLang="ko-KR" sz="24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to the position</a:t>
                </a:r>
                <a:r>
                  <a:rPr lang="en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nion"/>
                  </a:rPr>
                  <a:t> </a:t>
                </a:r>
                <a14:m>
                  <m:oMath xmlns:m="http://schemas.openxmlformats.org/officeDocument/2006/math">
                    <m:r>
                      <a:rPr lang="en" altLang="ko-KR" sz="24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" altLang="ko-KR" sz="24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" altLang="ko-KR" sz="24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′, </m:t>
                    </m:r>
                    <m:r>
                      <a:rPr lang="en" altLang="ko-KR" sz="24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" altLang="ko-KR" sz="24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′) </m:t>
                    </m:r>
                  </m:oMath>
                </a14:m>
                <a:endParaRPr lang="en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7454347-12A9-434D-983F-C5D18E4E7A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53" y="1001954"/>
                <a:ext cx="10714933" cy="461665"/>
              </a:xfrm>
              <a:prstGeom prst="rect">
                <a:avLst/>
              </a:prstGeom>
              <a:blipFill>
                <a:blip r:embed="rId6"/>
                <a:stretch>
                  <a:fillRect l="-355" t="-13158"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0F42AA5E-BC6D-9A4D-B68E-6746B8E087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r="37527"/>
          <a:stretch/>
        </p:blipFill>
        <p:spPr>
          <a:xfrm>
            <a:off x="1090919" y="3862772"/>
            <a:ext cx="4212993" cy="11303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56A01AC-717B-AE4B-9F1E-F21F91C968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0919" y="5106544"/>
            <a:ext cx="4102100" cy="1016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195929-DFD7-A445-AC6A-0F891656E8EE}"/>
              </a:ext>
            </a:extLst>
          </p:cNvPr>
          <p:cNvSpPr txBox="1"/>
          <p:nvPr/>
        </p:nvSpPr>
        <p:spPr>
          <a:xfrm>
            <a:off x="8375798" y="4590451"/>
            <a:ext cx="2467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Figure from: Edward Angel, Interactive Computer Graphics: A Top-down Approach with WebGL,</a:t>
            </a:r>
          </a:p>
          <a:p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7</a:t>
            </a:r>
            <a:r>
              <a:rPr kumimoji="1" lang="en-US" altLang="ko-KR" sz="1100" baseline="30000" dirty="0">
                <a:solidFill>
                  <a:schemeClr val="bg1">
                    <a:lumMod val="50000"/>
                  </a:schemeClr>
                </a:solidFill>
              </a:rPr>
              <a:t>th</a:t>
            </a:r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 edition, Pearson, 2014.</a:t>
            </a:r>
            <a:endParaRPr kumimoji="1"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4A6F0CD-9985-0147-89A2-D6E5F214188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3768" r="-356"/>
          <a:stretch/>
        </p:blipFill>
        <p:spPr>
          <a:xfrm>
            <a:off x="5377170" y="3862772"/>
            <a:ext cx="2467392" cy="1130300"/>
          </a:xfrm>
          <a:prstGeom prst="rect">
            <a:avLst/>
          </a:prstGeom>
        </p:spPr>
      </p:pic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C230E6B-4D49-BB46-9061-D382B96B1A70}"/>
              </a:ext>
            </a:extLst>
          </p:cNvPr>
          <p:cNvSpPr/>
          <p:nvPr/>
        </p:nvSpPr>
        <p:spPr bwMode="auto">
          <a:xfrm>
            <a:off x="1767732" y="3955469"/>
            <a:ext cx="900472" cy="368968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1AFEBD40-2948-0B42-BAEE-4E227717C39A}"/>
              </a:ext>
            </a:extLst>
          </p:cNvPr>
          <p:cNvSpPr/>
          <p:nvPr/>
        </p:nvSpPr>
        <p:spPr bwMode="auto">
          <a:xfrm>
            <a:off x="3702350" y="3955469"/>
            <a:ext cx="951507" cy="368968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706855C-8F57-EA4F-982C-229DD7E97B9E}"/>
              </a:ext>
            </a:extLst>
          </p:cNvPr>
          <p:cNvSpPr/>
          <p:nvPr/>
        </p:nvSpPr>
        <p:spPr bwMode="auto">
          <a:xfrm>
            <a:off x="1767732" y="4554285"/>
            <a:ext cx="900472" cy="368968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060E860B-662F-4945-8080-DA0DDAF7BAF6}"/>
              </a:ext>
            </a:extLst>
          </p:cNvPr>
          <p:cNvSpPr/>
          <p:nvPr/>
        </p:nvSpPr>
        <p:spPr bwMode="auto">
          <a:xfrm>
            <a:off x="3705584" y="4549778"/>
            <a:ext cx="948274" cy="368968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E47999B-BA9A-1852-27AA-7E4C1A2714DE}"/>
              </a:ext>
            </a:extLst>
          </p:cNvPr>
          <p:cNvSpPr/>
          <p:nvPr/>
        </p:nvSpPr>
        <p:spPr bwMode="auto">
          <a:xfrm>
            <a:off x="1152072" y="1700808"/>
            <a:ext cx="1822907" cy="461665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2908619B-7A0C-ED2F-A51D-83EA310E4237}"/>
              </a:ext>
            </a:extLst>
          </p:cNvPr>
          <p:cNvSpPr/>
          <p:nvPr/>
        </p:nvSpPr>
        <p:spPr bwMode="auto">
          <a:xfrm>
            <a:off x="1159019" y="2245046"/>
            <a:ext cx="1822907" cy="461665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cxnSp>
        <p:nvCxnSpPr>
          <p:cNvPr id="20" name="꺾인 연결선[E] 19">
            <a:extLst>
              <a:ext uri="{FF2B5EF4-FFF2-40B4-BE49-F238E27FC236}">
                <a16:creationId xmlns:a16="http://schemas.microsoft.com/office/drawing/2014/main" id="{109F7FD6-137F-2E80-CFDD-ED5D4F13CE35}"/>
              </a:ext>
            </a:extLst>
          </p:cNvPr>
          <p:cNvCxnSpPr>
            <a:cxnSpLocks/>
            <a:stCxn id="17" idx="1"/>
            <a:endCxn id="3" idx="0"/>
          </p:cNvCxnSpPr>
          <p:nvPr/>
        </p:nvCxnSpPr>
        <p:spPr>
          <a:xfrm rot="10800000" flipH="1" flipV="1">
            <a:off x="1152072" y="1931641"/>
            <a:ext cx="1065896" cy="2023828"/>
          </a:xfrm>
          <a:prstGeom prst="bentConnector4">
            <a:avLst>
              <a:gd name="adj1" fmla="val -21447"/>
              <a:gd name="adj2" fmla="val 9406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81543957-EB06-5294-AD39-E6DE16C86BCF}"/>
              </a:ext>
            </a:extLst>
          </p:cNvPr>
          <p:cNvCxnSpPr>
            <a:cxnSpLocks/>
            <a:stCxn id="17" idx="1"/>
            <a:endCxn id="15" idx="0"/>
          </p:cNvCxnSpPr>
          <p:nvPr/>
        </p:nvCxnSpPr>
        <p:spPr>
          <a:xfrm rot="10800000" flipH="1" flipV="1">
            <a:off x="1152072" y="1931641"/>
            <a:ext cx="1065896" cy="2622644"/>
          </a:xfrm>
          <a:prstGeom prst="bentConnector4">
            <a:avLst>
              <a:gd name="adj1" fmla="val -21447"/>
              <a:gd name="adj2" fmla="val 9387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99786788-D107-B189-BF62-967D5880FB86}"/>
              </a:ext>
            </a:extLst>
          </p:cNvPr>
          <p:cNvCxnSpPr>
            <a:cxnSpLocks/>
            <a:stCxn id="18" idx="3"/>
            <a:endCxn id="14" idx="0"/>
          </p:cNvCxnSpPr>
          <p:nvPr/>
        </p:nvCxnSpPr>
        <p:spPr>
          <a:xfrm>
            <a:off x="2981926" y="2475879"/>
            <a:ext cx="1196178" cy="1479590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E879D5F8-EE11-8807-9D24-7EC27C90C397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2981926" y="2475879"/>
            <a:ext cx="723658" cy="2258383"/>
          </a:xfrm>
          <a:prstGeom prst="bentConnector3">
            <a:avLst>
              <a:gd name="adj1" fmla="val 8099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92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2191B6-8111-B04B-A362-6A49F816F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3D Rotation about Z-axis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6BB862-C0EE-4F45-B441-9082FADAB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D825A3-80A5-BC49-8FAE-8D01160C94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918" b="67290"/>
          <a:stretch/>
        </p:blipFill>
        <p:spPr>
          <a:xfrm>
            <a:off x="576470" y="934278"/>
            <a:ext cx="3113214" cy="17447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4D8A4C-3225-0144-B906-9FD8EA04D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952" y="1943100"/>
            <a:ext cx="3683000" cy="2971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401C47-57EE-BD41-B93D-4D6546CD09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623"/>
          <a:stretch/>
        </p:blipFill>
        <p:spPr>
          <a:xfrm>
            <a:off x="576470" y="2872530"/>
            <a:ext cx="5181600" cy="354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84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09527E-151E-DB41-9840-5A37FB622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3D Rotation about X and Y axes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582080-B734-8940-A095-28C0B3649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39AA61-7E99-1E40-BCE1-44A79A5BF2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204"/>
          <a:stretch/>
        </p:blipFill>
        <p:spPr>
          <a:xfrm>
            <a:off x="654879" y="1372429"/>
            <a:ext cx="5130800" cy="19162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C9C988-9154-BF4F-8C7D-BB9D52A9B7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522" t="35362" r="2939" b="15169"/>
          <a:stretch/>
        </p:blipFill>
        <p:spPr>
          <a:xfrm>
            <a:off x="7010401" y="1732722"/>
            <a:ext cx="3706835" cy="33925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1616EF-2A2C-9745-84E0-6A7FD6A7F5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130" b="1222"/>
          <a:stretch/>
        </p:blipFill>
        <p:spPr>
          <a:xfrm>
            <a:off x="654879" y="3728961"/>
            <a:ext cx="5130800" cy="175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79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EyYfx3OmhATBfnFJF70RTJ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yTjGoKkDx7872bNophISu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dJ2ZZJRYtHT4YRfL83qtV"/>
</p:tagLst>
</file>

<file path=ppt/theme/theme1.xml><?xml version="1.0" encoding="utf-8"?>
<a:theme xmlns:a="http://schemas.openxmlformats.org/drawingml/2006/main" name="1_Office 테마">
  <a:themeElements>
    <a:clrScheme name="사용자 지정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89244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bg1">
              <a:lumMod val="75000"/>
            </a:schemeClr>
          </a:solidFill>
        </a:ln>
      </a:spPr>
      <a:bodyPr wrap="square">
        <a:noAutofit/>
      </a:bodyPr>
      <a:lstStyle>
        <a:defPPr algn="l">
          <a:defRPr b="1" dirty="0" smtClean="0">
            <a:solidFill>
              <a:srgbClr val="9B2393"/>
            </a:solidFill>
            <a:latin typeface="Menlo" panose="020B0609030804020204" pitchFamily="49" charset="0"/>
          </a:defRPr>
        </a:defPPr>
      </a:lstStyle>
    </a:spDef>
    <a:txDef>
      <a:spPr>
        <a:noFill/>
      </a:spPr>
      <a:bodyPr wrap="square">
        <a:spAutoFit/>
      </a:bodyPr>
      <a:lstStyle>
        <a:defPPr marL="285750" indent="-285750" algn="l">
          <a:buFont typeface="Arial" panose="020B0604020202020204" pitchFamily="34" charset="0"/>
          <a:buChar char="•"/>
          <a:defRPr sz="2000" dirty="0" smtClean="0">
            <a:solidFill>
              <a:schemeClr val="tx1">
                <a:lumMod val="65000"/>
                <a:lumOff val="35000"/>
              </a:schemeClr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12118</TotalTime>
  <Words>7427</Words>
  <Application>Microsoft Macintosh PowerPoint</Application>
  <PresentationFormat>와이드스크린</PresentationFormat>
  <Paragraphs>499</Paragraphs>
  <Slides>33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4" baseType="lpstr">
      <vt:lpstr>굴림</vt:lpstr>
      <vt:lpstr>맑은 고딕</vt:lpstr>
      <vt:lpstr>시스템 서체 일반체</vt:lpstr>
      <vt:lpstr>Minion</vt:lpstr>
      <vt:lpstr>NanumSquare Neo OTF Regular</vt:lpstr>
      <vt:lpstr>Arial</vt:lpstr>
      <vt:lpstr>Cambria Math</vt:lpstr>
      <vt:lpstr>Menlo</vt:lpstr>
      <vt:lpstr>Tahoma</vt:lpstr>
      <vt:lpstr>Wingdings</vt:lpstr>
      <vt:lpstr>1_Office 테마</vt:lpstr>
      <vt:lpstr>04 Transformations</vt:lpstr>
      <vt:lpstr>Frame</vt:lpstr>
      <vt:lpstr>A Point in a Frame</vt:lpstr>
      <vt:lpstr>Translation</vt:lpstr>
      <vt:lpstr>Translation Matrix</vt:lpstr>
      <vt:lpstr>Inverse Translation</vt:lpstr>
      <vt:lpstr>2D Rotation</vt:lpstr>
      <vt:lpstr>3D Rotation about Z-axis</vt:lpstr>
      <vt:lpstr>3D Rotation about X and Y axes</vt:lpstr>
      <vt:lpstr>Inverse Rotation</vt:lpstr>
      <vt:lpstr>Rigid Transformation (Rigid-Body Transformation)</vt:lpstr>
      <vt:lpstr>Scaling</vt:lpstr>
      <vt:lpstr>Scaling Matrix</vt:lpstr>
      <vt:lpstr>Inverse Scaling</vt:lpstr>
      <vt:lpstr>Shear Transformation</vt:lpstr>
      <vt:lpstr>Composite Transformation</vt:lpstr>
      <vt:lpstr>Properties of Rotation Matrix</vt:lpstr>
      <vt:lpstr>Composite Transformation of Rotation and Translation</vt:lpstr>
      <vt:lpstr>Rotating object about arbitrary point</vt:lpstr>
      <vt:lpstr>Change of Frames (1/2)</vt:lpstr>
      <vt:lpstr>Change of Frames (2/2)</vt:lpstr>
      <vt:lpstr>Change of Frames in Practice (1/2)</vt:lpstr>
      <vt:lpstr>Change of Frames in Practice (2/2)</vt:lpstr>
      <vt:lpstr>Example: Change of Frames (from v to u)</vt:lpstr>
      <vt:lpstr>Quaternion</vt:lpstr>
      <vt:lpstr>Operations on Quaternions</vt:lpstr>
      <vt:lpstr>Quaternion and Rotation</vt:lpstr>
      <vt:lpstr>Quaternion to Rotation Matrix </vt:lpstr>
      <vt:lpstr>Program 08_Transformation</vt:lpstr>
      <vt:lpstr>ex) 1: TRS</vt:lpstr>
      <vt:lpstr>ex) 5: STR</vt:lpstr>
      <vt:lpstr>gl-matrix functions (1/2)</vt:lpstr>
      <vt:lpstr>gl-matrix functions (2/2)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인권 이</cp:lastModifiedBy>
  <cp:revision>535</cp:revision>
  <cp:lastPrinted>2025-02-17T06:03:06Z</cp:lastPrinted>
  <dcterms:created xsi:type="dcterms:W3CDTF">2006-10-05T04:04:58Z</dcterms:created>
  <dcterms:modified xsi:type="dcterms:W3CDTF">2025-03-18T16:54:38Z</dcterms:modified>
</cp:coreProperties>
</file>